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65" r:id="rId2"/>
    <p:sldId id="276" r:id="rId3"/>
    <p:sldId id="284" r:id="rId4"/>
    <p:sldId id="285" r:id="rId5"/>
    <p:sldId id="304" r:id="rId6"/>
    <p:sldId id="305" r:id="rId7"/>
    <p:sldId id="275" r:id="rId8"/>
    <p:sldId id="277" r:id="rId9"/>
    <p:sldId id="278" r:id="rId10"/>
    <p:sldId id="287" r:id="rId11"/>
    <p:sldId id="288" r:id="rId12"/>
    <p:sldId id="289" r:id="rId13"/>
    <p:sldId id="290" r:id="rId14"/>
    <p:sldId id="297" r:id="rId15"/>
    <p:sldId id="306" r:id="rId16"/>
    <p:sldId id="307" r:id="rId17"/>
    <p:sldId id="308" r:id="rId18"/>
    <p:sldId id="298" r:id="rId19"/>
    <p:sldId id="299" r:id="rId20"/>
    <p:sldId id="300" r:id="rId21"/>
    <p:sldId id="301" r:id="rId22"/>
    <p:sldId id="302" r:id="rId23"/>
    <p:sldId id="303" r:id="rId24"/>
    <p:sldId id="291" r:id="rId25"/>
    <p:sldId id="292" r:id="rId26"/>
    <p:sldId id="293" r:id="rId27"/>
    <p:sldId id="283" r:id="rId28"/>
    <p:sldId id="266" r:id="rId2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66"/>
    <a:srgbClr val="003399"/>
    <a:srgbClr val="ABABFF"/>
    <a:srgbClr val="006600"/>
    <a:srgbClr val="B3B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>
        <p:scale>
          <a:sx n="90" d="100"/>
          <a:sy n="9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BB5DD-11EA-4F4D-B9DE-54DA10504C97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D5EEA4-ADD8-4EB3-8535-9473ECC6BB20}">
      <dgm:prSet phldrT="[Текст]"/>
      <dgm:spPr/>
      <dgm:t>
        <a:bodyPr/>
        <a:lstStyle/>
        <a:p>
          <a:r>
            <a:rPr lang="ru-RU" b="1" dirty="0" smtClean="0"/>
            <a:t>01.05.2015</a:t>
          </a:r>
          <a:r>
            <a:rPr lang="ru-RU" dirty="0" smtClean="0"/>
            <a:t> </a:t>
          </a:r>
          <a:br>
            <a:rPr lang="ru-RU" dirty="0" smtClean="0"/>
          </a:br>
          <a:r>
            <a:rPr lang="ru-RU" dirty="0" smtClean="0"/>
            <a:t>изменение информации в Указателе МТК только НО и Бюро по стандартам</a:t>
          </a:r>
          <a:endParaRPr lang="ru-RU" dirty="0"/>
        </a:p>
      </dgm:t>
    </dgm:pt>
    <dgm:pt modelId="{7ADF81A9-3A80-498E-A4CE-3E9FAF9086FA}" type="parTrans" cxnId="{08A74113-070A-4D9F-A7C2-2342C3AD97CD}">
      <dgm:prSet/>
      <dgm:spPr/>
      <dgm:t>
        <a:bodyPr/>
        <a:lstStyle/>
        <a:p>
          <a:endParaRPr lang="ru-RU"/>
        </a:p>
      </dgm:t>
    </dgm:pt>
    <dgm:pt modelId="{C0275673-8A9D-4E48-9269-63DDB26BF355}" type="sibTrans" cxnId="{08A74113-070A-4D9F-A7C2-2342C3AD97CD}">
      <dgm:prSet/>
      <dgm:spPr/>
      <dgm:t>
        <a:bodyPr/>
        <a:lstStyle/>
        <a:p>
          <a:endParaRPr lang="ru-RU"/>
        </a:p>
      </dgm:t>
    </dgm:pt>
    <dgm:pt modelId="{DDD75338-8BDF-4FFF-9066-63FADA4CA93B}">
      <dgm:prSet phldrT="[Текст]"/>
      <dgm:spPr/>
      <dgm:t>
        <a:bodyPr/>
        <a:lstStyle/>
        <a:p>
          <a:r>
            <a:rPr lang="ru-RU" b="1" dirty="0" smtClean="0"/>
            <a:t>10.08.2015</a:t>
          </a:r>
          <a:br>
            <a:rPr lang="ru-RU" b="1" dirty="0" smtClean="0"/>
          </a:br>
          <a:r>
            <a:rPr lang="ru-RU" b="0" dirty="0" smtClean="0"/>
            <a:t>Госстандарт РБ сформировать и направить в НО для согласования</a:t>
          </a:r>
          <a:endParaRPr lang="ru-RU" b="0" dirty="0"/>
        </a:p>
      </dgm:t>
    </dgm:pt>
    <dgm:pt modelId="{3BC4CFB9-6729-48E4-B757-15CC11DDE887}" type="parTrans" cxnId="{46FEE240-FECB-439D-9388-03EA90AEBFB8}">
      <dgm:prSet/>
      <dgm:spPr/>
      <dgm:t>
        <a:bodyPr/>
        <a:lstStyle/>
        <a:p>
          <a:endParaRPr lang="ru-RU"/>
        </a:p>
      </dgm:t>
    </dgm:pt>
    <dgm:pt modelId="{9A1C39C0-14C1-4E4C-A61B-FB591139CC63}" type="sibTrans" cxnId="{46FEE240-FECB-439D-9388-03EA90AEBFB8}">
      <dgm:prSet/>
      <dgm:spPr/>
      <dgm:t>
        <a:bodyPr/>
        <a:lstStyle/>
        <a:p>
          <a:endParaRPr lang="ru-RU"/>
        </a:p>
      </dgm:t>
    </dgm:pt>
    <dgm:pt modelId="{C4553B30-F82D-4407-B2A4-51708DBF336D}">
      <dgm:prSet phldrT="[Текст]"/>
      <dgm:spPr/>
      <dgm:t>
        <a:bodyPr/>
        <a:lstStyle/>
        <a:p>
          <a:r>
            <a:rPr lang="ru-RU" b="1" dirty="0" smtClean="0"/>
            <a:t>01.09.2015</a:t>
          </a:r>
          <a:r>
            <a:rPr lang="ru-RU" b="0" dirty="0" smtClean="0"/>
            <a:t/>
          </a:r>
          <a:br>
            <a:rPr lang="ru-RU" b="0" dirty="0" smtClean="0"/>
          </a:br>
          <a:r>
            <a:rPr lang="ru-RU" b="0" dirty="0" smtClean="0"/>
            <a:t>НО согласовать представленный проект</a:t>
          </a:r>
          <a:br>
            <a:rPr lang="ru-RU" b="0" dirty="0" smtClean="0"/>
          </a:br>
          <a:r>
            <a:rPr lang="ru-RU" b="0" dirty="0" smtClean="0"/>
            <a:t>Указателя МТК</a:t>
          </a:r>
          <a:endParaRPr lang="ru-RU" b="0" dirty="0"/>
        </a:p>
      </dgm:t>
    </dgm:pt>
    <dgm:pt modelId="{1FC0878A-7313-4C6A-88F7-26897015FA60}" type="parTrans" cxnId="{ABEDD533-484E-4970-BAD6-73F1DF7C7D92}">
      <dgm:prSet/>
      <dgm:spPr/>
      <dgm:t>
        <a:bodyPr/>
        <a:lstStyle/>
        <a:p>
          <a:endParaRPr lang="ru-RU"/>
        </a:p>
      </dgm:t>
    </dgm:pt>
    <dgm:pt modelId="{770AA013-9115-43BC-8461-1AD3BB7A7AFE}" type="sibTrans" cxnId="{ABEDD533-484E-4970-BAD6-73F1DF7C7D92}">
      <dgm:prSet/>
      <dgm:spPr/>
      <dgm:t>
        <a:bodyPr/>
        <a:lstStyle/>
        <a:p>
          <a:endParaRPr lang="ru-RU"/>
        </a:p>
      </dgm:t>
    </dgm:pt>
    <dgm:pt modelId="{8309F847-AAE3-4212-941A-5404AA6AA247}">
      <dgm:prSet phldrT="[Текст]"/>
      <dgm:spPr/>
      <dgm:t>
        <a:bodyPr/>
        <a:lstStyle/>
        <a:p>
          <a:r>
            <a:rPr lang="ru-RU" b="1" dirty="0" smtClean="0"/>
            <a:t>01.08.2015</a:t>
          </a:r>
          <a:br>
            <a:rPr lang="ru-RU" b="1" dirty="0" smtClean="0"/>
          </a:br>
          <a:r>
            <a:rPr lang="ru-RU" b="0" dirty="0" smtClean="0"/>
            <a:t>НО проверить достоверность информации в</a:t>
          </a:r>
          <a:br>
            <a:rPr lang="ru-RU" b="0" dirty="0" smtClean="0"/>
          </a:br>
          <a:r>
            <a:rPr lang="ru-RU" b="0" dirty="0" smtClean="0"/>
            <a:t> «е-ТК»</a:t>
          </a:r>
          <a:endParaRPr lang="ru-RU" b="0" dirty="0"/>
        </a:p>
      </dgm:t>
    </dgm:pt>
    <dgm:pt modelId="{363B81E8-D51F-4D66-89E3-1495F60A2A60}" type="parTrans" cxnId="{20F11A67-9B0D-475C-B7C2-0EDAEF6845EA}">
      <dgm:prSet/>
      <dgm:spPr/>
      <dgm:t>
        <a:bodyPr/>
        <a:lstStyle/>
        <a:p>
          <a:endParaRPr lang="ru-RU"/>
        </a:p>
      </dgm:t>
    </dgm:pt>
    <dgm:pt modelId="{D96211E8-009F-48E7-878E-3CE4076D1900}" type="sibTrans" cxnId="{20F11A67-9B0D-475C-B7C2-0EDAEF6845EA}">
      <dgm:prSet/>
      <dgm:spPr/>
      <dgm:t>
        <a:bodyPr/>
        <a:lstStyle/>
        <a:p>
          <a:endParaRPr lang="ru-RU"/>
        </a:p>
      </dgm:t>
    </dgm:pt>
    <dgm:pt modelId="{BA6A17CE-F061-4EB1-BC1C-9979E9955E81}" type="pres">
      <dgm:prSet presAssocID="{A5FBB5DD-11EA-4F4D-B9DE-54DA10504C9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56F9D7E-5D11-4E28-8EB7-18AC9966317D}" type="pres">
      <dgm:prSet presAssocID="{42D5EEA4-ADD8-4EB3-8535-9473ECC6BB20}" presName="composite" presStyleCnt="0"/>
      <dgm:spPr/>
    </dgm:pt>
    <dgm:pt modelId="{E2B0A438-4F1A-4162-B20A-55DBD66B10B6}" type="pres">
      <dgm:prSet presAssocID="{42D5EEA4-ADD8-4EB3-8535-9473ECC6BB20}" presName="LShape" presStyleLbl="alignNode1" presStyleIdx="0" presStyleCnt="7"/>
      <dgm:spPr/>
    </dgm:pt>
    <dgm:pt modelId="{CAD7E380-B626-4B15-ADCC-75D9491669D3}" type="pres">
      <dgm:prSet presAssocID="{42D5EEA4-ADD8-4EB3-8535-9473ECC6BB20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2D54E-B2A9-4DB2-9598-D9520DBE7161}" type="pres">
      <dgm:prSet presAssocID="{42D5EEA4-ADD8-4EB3-8535-9473ECC6BB20}" presName="Triangle" presStyleLbl="alignNode1" presStyleIdx="1" presStyleCnt="7"/>
      <dgm:spPr/>
    </dgm:pt>
    <dgm:pt modelId="{8DA2DE86-5528-48BD-84E1-52D63D6E51C7}" type="pres">
      <dgm:prSet presAssocID="{C0275673-8A9D-4E48-9269-63DDB26BF355}" presName="sibTrans" presStyleCnt="0"/>
      <dgm:spPr/>
    </dgm:pt>
    <dgm:pt modelId="{13D3FAB9-B994-427D-92A8-DA594029E161}" type="pres">
      <dgm:prSet presAssocID="{C0275673-8A9D-4E48-9269-63DDB26BF355}" presName="space" presStyleCnt="0"/>
      <dgm:spPr/>
    </dgm:pt>
    <dgm:pt modelId="{2E3B2E82-2F4F-4110-8BB2-D17F091DE886}" type="pres">
      <dgm:prSet presAssocID="{8309F847-AAE3-4212-941A-5404AA6AA247}" presName="composite" presStyleCnt="0"/>
      <dgm:spPr/>
    </dgm:pt>
    <dgm:pt modelId="{70E183DD-CED8-4337-93EC-43D52C13B3E9}" type="pres">
      <dgm:prSet presAssocID="{8309F847-AAE3-4212-941A-5404AA6AA247}" presName="LShape" presStyleLbl="alignNode1" presStyleIdx="2" presStyleCnt="7"/>
      <dgm:spPr/>
    </dgm:pt>
    <dgm:pt modelId="{0563477D-2513-43C7-98B1-F1F363937D4B}" type="pres">
      <dgm:prSet presAssocID="{8309F847-AAE3-4212-941A-5404AA6AA247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928C0D-1BBA-487E-BFBD-02DDCEC14AF2}" type="pres">
      <dgm:prSet presAssocID="{8309F847-AAE3-4212-941A-5404AA6AA247}" presName="Triangle" presStyleLbl="alignNode1" presStyleIdx="3" presStyleCnt="7"/>
      <dgm:spPr/>
    </dgm:pt>
    <dgm:pt modelId="{566C38ED-796A-4235-A6D6-BDF2D97CAF11}" type="pres">
      <dgm:prSet presAssocID="{D96211E8-009F-48E7-878E-3CE4076D1900}" presName="sibTrans" presStyleCnt="0"/>
      <dgm:spPr/>
    </dgm:pt>
    <dgm:pt modelId="{3FE86A67-061E-4970-BF5C-C86BA64D7F02}" type="pres">
      <dgm:prSet presAssocID="{D96211E8-009F-48E7-878E-3CE4076D1900}" presName="space" presStyleCnt="0"/>
      <dgm:spPr/>
    </dgm:pt>
    <dgm:pt modelId="{9137657B-1891-4B9A-8662-39B476709761}" type="pres">
      <dgm:prSet presAssocID="{DDD75338-8BDF-4FFF-9066-63FADA4CA93B}" presName="composite" presStyleCnt="0"/>
      <dgm:spPr/>
    </dgm:pt>
    <dgm:pt modelId="{450E7B9F-B14A-44EC-AE07-B32D910743C5}" type="pres">
      <dgm:prSet presAssocID="{DDD75338-8BDF-4FFF-9066-63FADA4CA93B}" presName="LShape" presStyleLbl="alignNode1" presStyleIdx="4" presStyleCnt="7"/>
      <dgm:spPr/>
    </dgm:pt>
    <dgm:pt modelId="{CCF7F19C-E998-4772-AF0F-787B7F672EB4}" type="pres">
      <dgm:prSet presAssocID="{DDD75338-8BDF-4FFF-9066-63FADA4CA93B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452B13-2113-4897-8477-1317D54CF9FC}" type="pres">
      <dgm:prSet presAssocID="{DDD75338-8BDF-4FFF-9066-63FADA4CA93B}" presName="Triangle" presStyleLbl="alignNode1" presStyleIdx="5" presStyleCnt="7"/>
      <dgm:spPr/>
    </dgm:pt>
    <dgm:pt modelId="{7379E26C-F8ED-44B5-826B-156F68E382ED}" type="pres">
      <dgm:prSet presAssocID="{9A1C39C0-14C1-4E4C-A61B-FB591139CC63}" presName="sibTrans" presStyleCnt="0"/>
      <dgm:spPr/>
    </dgm:pt>
    <dgm:pt modelId="{923E548A-3479-4E15-8387-A22D5DD2E1CB}" type="pres">
      <dgm:prSet presAssocID="{9A1C39C0-14C1-4E4C-A61B-FB591139CC63}" presName="space" presStyleCnt="0"/>
      <dgm:spPr/>
    </dgm:pt>
    <dgm:pt modelId="{157C91B2-5017-4BB9-A764-FB06DAC2074A}" type="pres">
      <dgm:prSet presAssocID="{C4553B30-F82D-4407-B2A4-51708DBF336D}" presName="composite" presStyleCnt="0"/>
      <dgm:spPr/>
    </dgm:pt>
    <dgm:pt modelId="{04B360A6-BF75-4B6A-A992-FFD4AEF8786F}" type="pres">
      <dgm:prSet presAssocID="{C4553B30-F82D-4407-B2A4-51708DBF336D}" presName="LShape" presStyleLbl="alignNode1" presStyleIdx="6" presStyleCnt="7"/>
      <dgm:spPr/>
    </dgm:pt>
    <dgm:pt modelId="{2B8DE637-183A-414A-80A9-E69F2C38C6A9}" type="pres">
      <dgm:prSet presAssocID="{C4553B30-F82D-4407-B2A4-51708DBF336D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F09348-B851-4500-9C9F-1FA27EE2CACC}" type="presOf" srcId="{8309F847-AAE3-4212-941A-5404AA6AA247}" destId="{0563477D-2513-43C7-98B1-F1F363937D4B}" srcOrd="0" destOrd="0" presId="urn:microsoft.com/office/officeart/2009/3/layout/StepUpProcess"/>
    <dgm:cxn modelId="{46FEE240-FECB-439D-9388-03EA90AEBFB8}" srcId="{A5FBB5DD-11EA-4F4D-B9DE-54DA10504C97}" destId="{DDD75338-8BDF-4FFF-9066-63FADA4CA93B}" srcOrd="2" destOrd="0" parTransId="{3BC4CFB9-6729-48E4-B757-15CC11DDE887}" sibTransId="{9A1C39C0-14C1-4E4C-A61B-FB591139CC63}"/>
    <dgm:cxn modelId="{536306F3-79E1-4A65-9BA4-AEC230BD7D24}" type="presOf" srcId="{C4553B30-F82D-4407-B2A4-51708DBF336D}" destId="{2B8DE637-183A-414A-80A9-E69F2C38C6A9}" srcOrd="0" destOrd="0" presId="urn:microsoft.com/office/officeart/2009/3/layout/StepUpProcess"/>
    <dgm:cxn modelId="{252A0D74-3E97-48BE-B96E-2CCF23B18A19}" type="presOf" srcId="{DDD75338-8BDF-4FFF-9066-63FADA4CA93B}" destId="{CCF7F19C-E998-4772-AF0F-787B7F672EB4}" srcOrd="0" destOrd="0" presId="urn:microsoft.com/office/officeart/2009/3/layout/StepUpProcess"/>
    <dgm:cxn modelId="{08A74113-070A-4D9F-A7C2-2342C3AD97CD}" srcId="{A5FBB5DD-11EA-4F4D-B9DE-54DA10504C97}" destId="{42D5EEA4-ADD8-4EB3-8535-9473ECC6BB20}" srcOrd="0" destOrd="0" parTransId="{7ADF81A9-3A80-498E-A4CE-3E9FAF9086FA}" sibTransId="{C0275673-8A9D-4E48-9269-63DDB26BF355}"/>
    <dgm:cxn modelId="{FEF0AEDB-D6A9-4053-AE62-4FDA724BBE23}" type="presOf" srcId="{42D5EEA4-ADD8-4EB3-8535-9473ECC6BB20}" destId="{CAD7E380-B626-4B15-ADCC-75D9491669D3}" srcOrd="0" destOrd="0" presId="urn:microsoft.com/office/officeart/2009/3/layout/StepUpProcess"/>
    <dgm:cxn modelId="{20F11A67-9B0D-475C-B7C2-0EDAEF6845EA}" srcId="{A5FBB5DD-11EA-4F4D-B9DE-54DA10504C97}" destId="{8309F847-AAE3-4212-941A-5404AA6AA247}" srcOrd="1" destOrd="0" parTransId="{363B81E8-D51F-4D66-89E3-1495F60A2A60}" sibTransId="{D96211E8-009F-48E7-878E-3CE4076D1900}"/>
    <dgm:cxn modelId="{FFBCD74D-DA43-46EE-8A2F-B206CDBB5EDD}" type="presOf" srcId="{A5FBB5DD-11EA-4F4D-B9DE-54DA10504C97}" destId="{BA6A17CE-F061-4EB1-BC1C-9979E9955E81}" srcOrd="0" destOrd="0" presId="urn:microsoft.com/office/officeart/2009/3/layout/StepUpProcess"/>
    <dgm:cxn modelId="{ABEDD533-484E-4970-BAD6-73F1DF7C7D92}" srcId="{A5FBB5DD-11EA-4F4D-B9DE-54DA10504C97}" destId="{C4553B30-F82D-4407-B2A4-51708DBF336D}" srcOrd="3" destOrd="0" parTransId="{1FC0878A-7313-4C6A-88F7-26897015FA60}" sibTransId="{770AA013-9115-43BC-8461-1AD3BB7A7AFE}"/>
    <dgm:cxn modelId="{6F0F2633-4A7B-4EC1-8FDB-5A0BE9B2827C}" type="presParOf" srcId="{BA6A17CE-F061-4EB1-BC1C-9979E9955E81}" destId="{456F9D7E-5D11-4E28-8EB7-18AC9966317D}" srcOrd="0" destOrd="0" presId="urn:microsoft.com/office/officeart/2009/3/layout/StepUpProcess"/>
    <dgm:cxn modelId="{3CC8ABEA-C660-4ED1-B43A-9725DB1EE595}" type="presParOf" srcId="{456F9D7E-5D11-4E28-8EB7-18AC9966317D}" destId="{E2B0A438-4F1A-4162-B20A-55DBD66B10B6}" srcOrd="0" destOrd="0" presId="urn:microsoft.com/office/officeart/2009/3/layout/StepUpProcess"/>
    <dgm:cxn modelId="{ED4E59BC-D233-4AB0-A716-6B721DF5B819}" type="presParOf" srcId="{456F9D7E-5D11-4E28-8EB7-18AC9966317D}" destId="{CAD7E380-B626-4B15-ADCC-75D9491669D3}" srcOrd="1" destOrd="0" presId="urn:microsoft.com/office/officeart/2009/3/layout/StepUpProcess"/>
    <dgm:cxn modelId="{E35A1F60-3C0B-4B4E-9527-2A49DE743729}" type="presParOf" srcId="{456F9D7E-5D11-4E28-8EB7-18AC9966317D}" destId="{8BC2D54E-B2A9-4DB2-9598-D9520DBE7161}" srcOrd="2" destOrd="0" presId="urn:microsoft.com/office/officeart/2009/3/layout/StepUpProcess"/>
    <dgm:cxn modelId="{84889FF5-2F52-4EEB-9AF1-34BBA947CED0}" type="presParOf" srcId="{BA6A17CE-F061-4EB1-BC1C-9979E9955E81}" destId="{8DA2DE86-5528-48BD-84E1-52D63D6E51C7}" srcOrd="1" destOrd="0" presId="urn:microsoft.com/office/officeart/2009/3/layout/StepUpProcess"/>
    <dgm:cxn modelId="{38604E6B-E8DD-4484-A038-51D8FB75AAA0}" type="presParOf" srcId="{8DA2DE86-5528-48BD-84E1-52D63D6E51C7}" destId="{13D3FAB9-B994-427D-92A8-DA594029E161}" srcOrd="0" destOrd="0" presId="urn:microsoft.com/office/officeart/2009/3/layout/StepUpProcess"/>
    <dgm:cxn modelId="{F7B2809F-5687-4AF6-85AB-7E241639DB83}" type="presParOf" srcId="{BA6A17CE-F061-4EB1-BC1C-9979E9955E81}" destId="{2E3B2E82-2F4F-4110-8BB2-D17F091DE886}" srcOrd="2" destOrd="0" presId="urn:microsoft.com/office/officeart/2009/3/layout/StepUpProcess"/>
    <dgm:cxn modelId="{B1D5A155-8843-4CBD-B549-F6EF4053F347}" type="presParOf" srcId="{2E3B2E82-2F4F-4110-8BB2-D17F091DE886}" destId="{70E183DD-CED8-4337-93EC-43D52C13B3E9}" srcOrd="0" destOrd="0" presId="urn:microsoft.com/office/officeart/2009/3/layout/StepUpProcess"/>
    <dgm:cxn modelId="{03519A7E-496D-4BFD-9A3D-37CCF94EF94B}" type="presParOf" srcId="{2E3B2E82-2F4F-4110-8BB2-D17F091DE886}" destId="{0563477D-2513-43C7-98B1-F1F363937D4B}" srcOrd="1" destOrd="0" presId="urn:microsoft.com/office/officeart/2009/3/layout/StepUpProcess"/>
    <dgm:cxn modelId="{0A4DDC17-AB05-4CF5-82DC-77D0E574E08A}" type="presParOf" srcId="{2E3B2E82-2F4F-4110-8BB2-D17F091DE886}" destId="{0D928C0D-1BBA-487E-BFBD-02DDCEC14AF2}" srcOrd="2" destOrd="0" presId="urn:microsoft.com/office/officeart/2009/3/layout/StepUpProcess"/>
    <dgm:cxn modelId="{7200B335-56FE-4699-AABE-6531FFBADDBF}" type="presParOf" srcId="{BA6A17CE-F061-4EB1-BC1C-9979E9955E81}" destId="{566C38ED-796A-4235-A6D6-BDF2D97CAF11}" srcOrd="3" destOrd="0" presId="urn:microsoft.com/office/officeart/2009/3/layout/StepUpProcess"/>
    <dgm:cxn modelId="{C6516B5A-D730-4A94-8092-7BE368293873}" type="presParOf" srcId="{566C38ED-796A-4235-A6D6-BDF2D97CAF11}" destId="{3FE86A67-061E-4970-BF5C-C86BA64D7F02}" srcOrd="0" destOrd="0" presId="urn:microsoft.com/office/officeart/2009/3/layout/StepUpProcess"/>
    <dgm:cxn modelId="{2F7314B2-ABFD-4D88-8E15-ACF7418F30A4}" type="presParOf" srcId="{BA6A17CE-F061-4EB1-BC1C-9979E9955E81}" destId="{9137657B-1891-4B9A-8662-39B476709761}" srcOrd="4" destOrd="0" presId="urn:microsoft.com/office/officeart/2009/3/layout/StepUpProcess"/>
    <dgm:cxn modelId="{E866F2D5-CF8B-4D03-9082-0A9D4D4DC719}" type="presParOf" srcId="{9137657B-1891-4B9A-8662-39B476709761}" destId="{450E7B9F-B14A-44EC-AE07-B32D910743C5}" srcOrd="0" destOrd="0" presId="urn:microsoft.com/office/officeart/2009/3/layout/StepUpProcess"/>
    <dgm:cxn modelId="{2562C9A1-17CD-47B7-A0C2-B0FD8A1F15CD}" type="presParOf" srcId="{9137657B-1891-4B9A-8662-39B476709761}" destId="{CCF7F19C-E998-4772-AF0F-787B7F672EB4}" srcOrd="1" destOrd="0" presId="urn:microsoft.com/office/officeart/2009/3/layout/StepUpProcess"/>
    <dgm:cxn modelId="{9DC35BFA-2533-4FAE-BBD9-82AA8B87A31D}" type="presParOf" srcId="{9137657B-1891-4B9A-8662-39B476709761}" destId="{98452B13-2113-4897-8477-1317D54CF9FC}" srcOrd="2" destOrd="0" presId="urn:microsoft.com/office/officeart/2009/3/layout/StepUpProcess"/>
    <dgm:cxn modelId="{6C6DFB8D-429B-4780-9507-91AD3362D427}" type="presParOf" srcId="{BA6A17CE-F061-4EB1-BC1C-9979E9955E81}" destId="{7379E26C-F8ED-44B5-826B-156F68E382ED}" srcOrd="5" destOrd="0" presId="urn:microsoft.com/office/officeart/2009/3/layout/StepUpProcess"/>
    <dgm:cxn modelId="{410AA0D6-0124-4901-95EB-6A85DA1B75F4}" type="presParOf" srcId="{7379E26C-F8ED-44B5-826B-156F68E382ED}" destId="{923E548A-3479-4E15-8387-A22D5DD2E1CB}" srcOrd="0" destOrd="0" presId="urn:microsoft.com/office/officeart/2009/3/layout/StepUpProcess"/>
    <dgm:cxn modelId="{FD2B2ECE-A775-4BBB-B32B-A6570AD5A859}" type="presParOf" srcId="{BA6A17CE-F061-4EB1-BC1C-9979E9955E81}" destId="{157C91B2-5017-4BB9-A764-FB06DAC2074A}" srcOrd="6" destOrd="0" presId="urn:microsoft.com/office/officeart/2009/3/layout/StepUpProcess"/>
    <dgm:cxn modelId="{4962764C-3549-43D9-BE14-FFCF3AE3E9D4}" type="presParOf" srcId="{157C91B2-5017-4BB9-A764-FB06DAC2074A}" destId="{04B360A6-BF75-4B6A-A992-FFD4AEF8786F}" srcOrd="0" destOrd="0" presId="urn:microsoft.com/office/officeart/2009/3/layout/StepUpProcess"/>
    <dgm:cxn modelId="{03A6B2AD-96D8-4592-ABEA-A7F17997311E}" type="presParOf" srcId="{157C91B2-5017-4BB9-A764-FB06DAC2074A}" destId="{2B8DE637-183A-414A-80A9-E69F2C38C6A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FBB5DD-11EA-4F4D-B9DE-54DA10504C97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D5EEA4-ADD8-4EB3-8535-9473ECC6BB20}">
      <dgm:prSet phldrT="[Текст]"/>
      <dgm:spPr/>
      <dgm:t>
        <a:bodyPr/>
        <a:lstStyle/>
        <a:p>
          <a:r>
            <a:rPr lang="ru-RU" b="1" dirty="0" smtClean="0"/>
            <a:t>01.09.2015</a:t>
          </a:r>
          <a:r>
            <a:rPr lang="ru-RU" dirty="0" smtClean="0"/>
            <a:t> </a:t>
          </a:r>
          <a:br>
            <a:rPr lang="ru-RU" dirty="0" smtClean="0"/>
          </a:br>
          <a:r>
            <a:rPr lang="ru-RU" b="0" dirty="0" smtClean="0"/>
            <a:t>НО согласовать представленный проект Указателя МТК</a:t>
          </a:r>
          <a:endParaRPr lang="ru-RU" dirty="0"/>
        </a:p>
      </dgm:t>
    </dgm:pt>
    <dgm:pt modelId="{7ADF81A9-3A80-498E-A4CE-3E9FAF9086FA}" type="parTrans" cxnId="{08A74113-070A-4D9F-A7C2-2342C3AD97CD}">
      <dgm:prSet/>
      <dgm:spPr/>
      <dgm:t>
        <a:bodyPr/>
        <a:lstStyle/>
        <a:p>
          <a:endParaRPr lang="ru-RU"/>
        </a:p>
      </dgm:t>
    </dgm:pt>
    <dgm:pt modelId="{C0275673-8A9D-4E48-9269-63DDB26BF355}" type="sibTrans" cxnId="{08A74113-070A-4D9F-A7C2-2342C3AD97CD}">
      <dgm:prSet/>
      <dgm:spPr/>
      <dgm:t>
        <a:bodyPr/>
        <a:lstStyle/>
        <a:p>
          <a:endParaRPr lang="ru-RU"/>
        </a:p>
      </dgm:t>
    </dgm:pt>
    <dgm:pt modelId="{DDD75338-8BDF-4FFF-9066-63FADA4CA93B}">
      <dgm:prSet phldrT="[Текст]"/>
      <dgm:spPr/>
      <dgm:t>
        <a:bodyPr/>
        <a:lstStyle/>
        <a:p>
          <a:r>
            <a:rPr lang="ru-RU" b="1" dirty="0" smtClean="0"/>
            <a:t>20.11.2015</a:t>
          </a:r>
          <a:br>
            <a:rPr lang="ru-RU" b="1" dirty="0" smtClean="0"/>
          </a:br>
          <a:r>
            <a:rPr lang="ru-RU" b="0" dirty="0" smtClean="0"/>
            <a:t>Госстандарт РБ сформировать и направить в НО и Бюро по стандартам</a:t>
          </a:r>
          <a:endParaRPr lang="ru-RU" b="0" dirty="0"/>
        </a:p>
      </dgm:t>
    </dgm:pt>
    <dgm:pt modelId="{3BC4CFB9-6729-48E4-B757-15CC11DDE887}" type="parTrans" cxnId="{46FEE240-FECB-439D-9388-03EA90AEBFB8}">
      <dgm:prSet/>
      <dgm:spPr/>
      <dgm:t>
        <a:bodyPr/>
        <a:lstStyle/>
        <a:p>
          <a:endParaRPr lang="ru-RU"/>
        </a:p>
      </dgm:t>
    </dgm:pt>
    <dgm:pt modelId="{9A1C39C0-14C1-4E4C-A61B-FB591139CC63}" type="sibTrans" cxnId="{46FEE240-FECB-439D-9388-03EA90AEBFB8}">
      <dgm:prSet/>
      <dgm:spPr/>
      <dgm:t>
        <a:bodyPr/>
        <a:lstStyle/>
        <a:p>
          <a:endParaRPr lang="ru-RU"/>
        </a:p>
      </dgm:t>
    </dgm:pt>
    <dgm:pt modelId="{C4553B30-F82D-4407-B2A4-51708DBF336D}">
      <dgm:prSet phldrT="[Текст]"/>
      <dgm:spPr/>
      <dgm:t>
        <a:bodyPr/>
        <a:lstStyle/>
        <a:p>
          <a:r>
            <a:rPr lang="ru-RU" b="0" dirty="0" smtClean="0"/>
            <a:t>Представить уточненный проект Указателя МТК для рассмотрения </a:t>
          </a:r>
          <a:br>
            <a:rPr lang="ru-RU" b="0" dirty="0" smtClean="0"/>
          </a:br>
          <a:r>
            <a:rPr lang="ru-RU" b="0" dirty="0" smtClean="0"/>
            <a:t>48-м заседании МГС </a:t>
          </a:r>
          <a:endParaRPr lang="ru-RU" b="0" dirty="0"/>
        </a:p>
      </dgm:t>
    </dgm:pt>
    <dgm:pt modelId="{1FC0878A-7313-4C6A-88F7-26897015FA60}" type="parTrans" cxnId="{ABEDD533-484E-4970-BAD6-73F1DF7C7D92}">
      <dgm:prSet/>
      <dgm:spPr/>
      <dgm:t>
        <a:bodyPr/>
        <a:lstStyle/>
        <a:p>
          <a:endParaRPr lang="ru-RU"/>
        </a:p>
      </dgm:t>
    </dgm:pt>
    <dgm:pt modelId="{770AA013-9115-43BC-8461-1AD3BB7A7AFE}" type="sibTrans" cxnId="{ABEDD533-484E-4970-BAD6-73F1DF7C7D92}">
      <dgm:prSet/>
      <dgm:spPr/>
      <dgm:t>
        <a:bodyPr/>
        <a:lstStyle/>
        <a:p>
          <a:endParaRPr lang="ru-RU"/>
        </a:p>
      </dgm:t>
    </dgm:pt>
    <dgm:pt modelId="{8309F847-AAE3-4212-941A-5404AA6AA247}">
      <dgm:prSet phldrT="[Текст]"/>
      <dgm:spPr/>
      <dgm:t>
        <a:bodyPr/>
        <a:lstStyle/>
        <a:p>
          <a:r>
            <a:rPr lang="ru-RU" b="1" dirty="0" smtClean="0"/>
            <a:t>01.11.2015</a:t>
          </a:r>
          <a:br>
            <a:rPr lang="ru-RU" b="1" dirty="0" smtClean="0"/>
          </a:br>
          <a:r>
            <a:rPr lang="ru-RU" b="0" dirty="0" smtClean="0"/>
            <a:t>НО и Бюро по стандартам проверить достоверность информации в проекте Указателя МТК</a:t>
          </a:r>
          <a:endParaRPr lang="ru-RU" b="0" dirty="0"/>
        </a:p>
      </dgm:t>
    </dgm:pt>
    <dgm:pt modelId="{363B81E8-D51F-4D66-89E3-1495F60A2A60}" type="parTrans" cxnId="{20F11A67-9B0D-475C-B7C2-0EDAEF6845EA}">
      <dgm:prSet/>
      <dgm:spPr/>
      <dgm:t>
        <a:bodyPr/>
        <a:lstStyle/>
        <a:p>
          <a:endParaRPr lang="ru-RU"/>
        </a:p>
      </dgm:t>
    </dgm:pt>
    <dgm:pt modelId="{D96211E8-009F-48E7-878E-3CE4076D1900}" type="sibTrans" cxnId="{20F11A67-9B0D-475C-B7C2-0EDAEF6845EA}">
      <dgm:prSet/>
      <dgm:spPr/>
      <dgm:t>
        <a:bodyPr/>
        <a:lstStyle/>
        <a:p>
          <a:endParaRPr lang="ru-RU"/>
        </a:p>
      </dgm:t>
    </dgm:pt>
    <dgm:pt modelId="{BA6A17CE-F061-4EB1-BC1C-9979E9955E81}" type="pres">
      <dgm:prSet presAssocID="{A5FBB5DD-11EA-4F4D-B9DE-54DA10504C9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56F9D7E-5D11-4E28-8EB7-18AC9966317D}" type="pres">
      <dgm:prSet presAssocID="{42D5EEA4-ADD8-4EB3-8535-9473ECC6BB20}" presName="composite" presStyleCnt="0"/>
      <dgm:spPr/>
    </dgm:pt>
    <dgm:pt modelId="{E2B0A438-4F1A-4162-B20A-55DBD66B10B6}" type="pres">
      <dgm:prSet presAssocID="{42D5EEA4-ADD8-4EB3-8535-9473ECC6BB20}" presName="LShape" presStyleLbl="alignNode1" presStyleIdx="0" presStyleCnt="7"/>
      <dgm:spPr/>
    </dgm:pt>
    <dgm:pt modelId="{CAD7E380-B626-4B15-ADCC-75D9491669D3}" type="pres">
      <dgm:prSet presAssocID="{42D5EEA4-ADD8-4EB3-8535-9473ECC6BB20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2D54E-B2A9-4DB2-9598-D9520DBE7161}" type="pres">
      <dgm:prSet presAssocID="{42D5EEA4-ADD8-4EB3-8535-9473ECC6BB20}" presName="Triangle" presStyleLbl="alignNode1" presStyleIdx="1" presStyleCnt="7"/>
      <dgm:spPr/>
    </dgm:pt>
    <dgm:pt modelId="{8DA2DE86-5528-48BD-84E1-52D63D6E51C7}" type="pres">
      <dgm:prSet presAssocID="{C0275673-8A9D-4E48-9269-63DDB26BF355}" presName="sibTrans" presStyleCnt="0"/>
      <dgm:spPr/>
    </dgm:pt>
    <dgm:pt modelId="{13D3FAB9-B994-427D-92A8-DA594029E161}" type="pres">
      <dgm:prSet presAssocID="{C0275673-8A9D-4E48-9269-63DDB26BF355}" presName="space" presStyleCnt="0"/>
      <dgm:spPr/>
    </dgm:pt>
    <dgm:pt modelId="{2E3B2E82-2F4F-4110-8BB2-D17F091DE886}" type="pres">
      <dgm:prSet presAssocID="{8309F847-AAE3-4212-941A-5404AA6AA247}" presName="composite" presStyleCnt="0"/>
      <dgm:spPr/>
    </dgm:pt>
    <dgm:pt modelId="{70E183DD-CED8-4337-93EC-43D52C13B3E9}" type="pres">
      <dgm:prSet presAssocID="{8309F847-AAE3-4212-941A-5404AA6AA247}" presName="LShape" presStyleLbl="alignNode1" presStyleIdx="2" presStyleCnt="7"/>
      <dgm:spPr/>
    </dgm:pt>
    <dgm:pt modelId="{0563477D-2513-43C7-98B1-F1F363937D4B}" type="pres">
      <dgm:prSet presAssocID="{8309F847-AAE3-4212-941A-5404AA6AA247}" presName="ParentText" presStyleLbl="revTx" presStyleIdx="1" presStyleCnt="4" custScaleX="111432" custLinFactNeighborX="69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928C0D-1BBA-487E-BFBD-02DDCEC14AF2}" type="pres">
      <dgm:prSet presAssocID="{8309F847-AAE3-4212-941A-5404AA6AA247}" presName="Triangle" presStyleLbl="alignNode1" presStyleIdx="3" presStyleCnt="7"/>
      <dgm:spPr/>
    </dgm:pt>
    <dgm:pt modelId="{566C38ED-796A-4235-A6D6-BDF2D97CAF11}" type="pres">
      <dgm:prSet presAssocID="{D96211E8-009F-48E7-878E-3CE4076D1900}" presName="sibTrans" presStyleCnt="0"/>
      <dgm:spPr/>
    </dgm:pt>
    <dgm:pt modelId="{3FE86A67-061E-4970-BF5C-C86BA64D7F02}" type="pres">
      <dgm:prSet presAssocID="{D96211E8-009F-48E7-878E-3CE4076D1900}" presName="space" presStyleCnt="0"/>
      <dgm:spPr/>
    </dgm:pt>
    <dgm:pt modelId="{9137657B-1891-4B9A-8662-39B476709761}" type="pres">
      <dgm:prSet presAssocID="{DDD75338-8BDF-4FFF-9066-63FADA4CA93B}" presName="composite" presStyleCnt="0"/>
      <dgm:spPr/>
    </dgm:pt>
    <dgm:pt modelId="{450E7B9F-B14A-44EC-AE07-B32D910743C5}" type="pres">
      <dgm:prSet presAssocID="{DDD75338-8BDF-4FFF-9066-63FADA4CA93B}" presName="LShape" presStyleLbl="alignNode1" presStyleIdx="4" presStyleCnt="7"/>
      <dgm:spPr/>
    </dgm:pt>
    <dgm:pt modelId="{CCF7F19C-E998-4772-AF0F-787B7F672EB4}" type="pres">
      <dgm:prSet presAssocID="{DDD75338-8BDF-4FFF-9066-63FADA4CA93B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452B13-2113-4897-8477-1317D54CF9FC}" type="pres">
      <dgm:prSet presAssocID="{DDD75338-8BDF-4FFF-9066-63FADA4CA93B}" presName="Triangle" presStyleLbl="alignNode1" presStyleIdx="5" presStyleCnt="7"/>
      <dgm:spPr/>
    </dgm:pt>
    <dgm:pt modelId="{7379E26C-F8ED-44B5-826B-156F68E382ED}" type="pres">
      <dgm:prSet presAssocID="{9A1C39C0-14C1-4E4C-A61B-FB591139CC63}" presName="sibTrans" presStyleCnt="0"/>
      <dgm:spPr/>
    </dgm:pt>
    <dgm:pt modelId="{923E548A-3479-4E15-8387-A22D5DD2E1CB}" type="pres">
      <dgm:prSet presAssocID="{9A1C39C0-14C1-4E4C-A61B-FB591139CC63}" presName="space" presStyleCnt="0"/>
      <dgm:spPr/>
    </dgm:pt>
    <dgm:pt modelId="{157C91B2-5017-4BB9-A764-FB06DAC2074A}" type="pres">
      <dgm:prSet presAssocID="{C4553B30-F82D-4407-B2A4-51708DBF336D}" presName="composite" presStyleCnt="0"/>
      <dgm:spPr/>
    </dgm:pt>
    <dgm:pt modelId="{04B360A6-BF75-4B6A-A992-FFD4AEF8786F}" type="pres">
      <dgm:prSet presAssocID="{C4553B30-F82D-4407-B2A4-51708DBF336D}" presName="LShape" presStyleLbl="alignNode1" presStyleIdx="6" presStyleCnt="7"/>
      <dgm:spPr/>
      <dgm:t>
        <a:bodyPr/>
        <a:lstStyle/>
        <a:p>
          <a:endParaRPr lang="ru-RU"/>
        </a:p>
      </dgm:t>
    </dgm:pt>
    <dgm:pt modelId="{2B8DE637-183A-414A-80A9-E69F2C38C6A9}" type="pres">
      <dgm:prSet presAssocID="{C4553B30-F82D-4407-B2A4-51708DBF336D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102C34-E18B-48C0-9FC4-07D87BCE58C9}" type="presOf" srcId="{8309F847-AAE3-4212-941A-5404AA6AA247}" destId="{0563477D-2513-43C7-98B1-F1F363937D4B}" srcOrd="0" destOrd="0" presId="urn:microsoft.com/office/officeart/2009/3/layout/StepUpProcess"/>
    <dgm:cxn modelId="{6D3F37E2-CA5D-4EFC-AD1E-AA9440034FF1}" type="presOf" srcId="{C4553B30-F82D-4407-B2A4-51708DBF336D}" destId="{2B8DE637-183A-414A-80A9-E69F2C38C6A9}" srcOrd="0" destOrd="0" presId="urn:microsoft.com/office/officeart/2009/3/layout/StepUpProcess"/>
    <dgm:cxn modelId="{CB733CBA-39C8-4A17-93A5-EBC557741824}" type="presOf" srcId="{A5FBB5DD-11EA-4F4D-B9DE-54DA10504C97}" destId="{BA6A17CE-F061-4EB1-BC1C-9979E9955E81}" srcOrd="0" destOrd="0" presId="urn:microsoft.com/office/officeart/2009/3/layout/StepUpProcess"/>
    <dgm:cxn modelId="{08A74113-070A-4D9F-A7C2-2342C3AD97CD}" srcId="{A5FBB5DD-11EA-4F4D-B9DE-54DA10504C97}" destId="{42D5EEA4-ADD8-4EB3-8535-9473ECC6BB20}" srcOrd="0" destOrd="0" parTransId="{7ADF81A9-3A80-498E-A4CE-3E9FAF9086FA}" sibTransId="{C0275673-8A9D-4E48-9269-63DDB26BF355}"/>
    <dgm:cxn modelId="{ABEDD533-484E-4970-BAD6-73F1DF7C7D92}" srcId="{A5FBB5DD-11EA-4F4D-B9DE-54DA10504C97}" destId="{C4553B30-F82D-4407-B2A4-51708DBF336D}" srcOrd="3" destOrd="0" parTransId="{1FC0878A-7313-4C6A-88F7-26897015FA60}" sibTransId="{770AA013-9115-43BC-8461-1AD3BB7A7AFE}"/>
    <dgm:cxn modelId="{46FEE240-FECB-439D-9388-03EA90AEBFB8}" srcId="{A5FBB5DD-11EA-4F4D-B9DE-54DA10504C97}" destId="{DDD75338-8BDF-4FFF-9066-63FADA4CA93B}" srcOrd="2" destOrd="0" parTransId="{3BC4CFB9-6729-48E4-B757-15CC11DDE887}" sibTransId="{9A1C39C0-14C1-4E4C-A61B-FB591139CC63}"/>
    <dgm:cxn modelId="{973F9D07-C76C-4D9F-AC03-942F865B4557}" type="presOf" srcId="{42D5EEA4-ADD8-4EB3-8535-9473ECC6BB20}" destId="{CAD7E380-B626-4B15-ADCC-75D9491669D3}" srcOrd="0" destOrd="0" presId="urn:microsoft.com/office/officeart/2009/3/layout/StepUpProcess"/>
    <dgm:cxn modelId="{20F11A67-9B0D-475C-B7C2-0EDAEF6845EA}" srcId="{A5FBB5DD-11EA-4F4D-B9DE-54DA10504C97}" destId="{8309F847-AAE3-4212-941A-5404AA6AA247}" srcOrd="1" destOrd="0" parTransId="{363B81E8-D51F-4D66-89E3-1495F60A2A60}" sibTransId="{D96211E8-009F-48E7-878E-3CE4076D1900}"/>
    <dgm:cxn modelId="{07C11AEB-30B7-4557-9FA5-454418CB30D6}" type="presOf" srcId="{DDD75338-8BDF-4FFF-9066-63FADA4CA93B}" destId="{CCF7F19C-E998-4772-AF0F-787B7F672EB4}" srcOrd="0" destOrd="0" presId="urn:microsoft.com/office/officeart/2009/3/layout/StepUpProcess"/>
    <dgm:cxn modelId="{A1F7DE15-8647-4EEC-843B-0300184C581E}" type="presParOf" srcId="{BA6A17CE-F061-4EB1-BC1C-9979E9955E81}" destId="{456F9D7E-5D11-4E28-8EB7-18AC9966317D}" srcOrd="0" destOrd="0" presId="urn:microsoft.com/office/officeart/2009/3/layout/StepUpProcess"/>
    <dgm:cxn modelId="{EEE42AC2-BA1F-4C50-8348-6BAFBE1FC486}" type="presParOf" srcId="{456F9D7E-5D11-4E28-8EB7-18AC9966317D}" destId="{E2B0A438-4F1A-4162-B20A-55DBD66B10B6}" srcOrd="0" destOrd="0" presId="urn:microsoft.com/office/officeart/2009/3/layout/StepUpProcess"/>
    <dgm:cxn modelId="{E097E3BA-235B-4F57-9CEC-B9561E76953B}" type="presParOf" srcId="{456F9D7E-5D11-4E28-8EB7-18AC9966317D}" destId="{CAD7E380-B626-4B15-ADCC-75D9491669D3}" srcOrd="1" destOrd="0" presId="urn:microsoft.com/office/officeart/2009/3/layout/StepUpProcess"/>
    <dgm:cxn modelId="{B18BE2D3-6046-4942-8065-E11AC9DF0FF9}" type="presParOf" srcId="{456F9D7E-5D11-4E28-8EB7-18AC9966317D}" destId="{8BC2D54E-B2A9-4DB2-9598-D9520DBE7161}" srcOrd="2" destOrd="0" presId="urn:microsoft.com/office/officeart/2009/3/layout/StepUpProcess"/>
    <dgm:cxn modelId="{CCE527BF-AD06-4E7E-AEF1-75F7B2E75C60}" type="presParOf" srcId="{BA6A17CE-F061-4EB1-BC1C-9979E9955E81}" destId="{8DA2DE86-5528-48BD-84E1-52D63D6E51C7}" srcOrd="1" destOrd="0" presId="urn:microsoft.com/office/officeart/2009/3/layout/StepUpProcess"/>
    <dgm:cxn modelId="{9BF032A4-AA96-4242-ADB7-BAA28C3B9275}" type="presParOf" srcId="{8DA2DE86-5528-48BD-84E1-52D63D6E51C7}" destId="{13D3FAB9-B994-427D-92A8-DA594029E161}" srcOrd="0" destOrd="0" presId="urn:microsoft.com/office/officeart/2009/3/layout/StepUpProcess"/>
    <dgm:cxn modelId="{8985B725-0743-482B-A4A5-CD2F2599ED1A}" type="presParOf" srcId="{BA6A17CE-F061-4EB1-BC1C-9979E9955E81}" destId="{2E3B2E82-2F4F-4110-8BB2-D17F091DE886}" srcOrd="2" destOrd="0" presId="urn:microsoft.com/office/officeart/2009/3/layout/StepUpProcess"/>
    <dgm:cxn modelId="{FC1A2A8E-7670-4BCE-95B0-340801BC8248}" type="presParOf" srcId="{2E3B2E82-2F4F-4110-8BB2-D17F091DE886}" destId="{70E183DD-CED8-4337-93EC-43D52C13B3E9}" srcOrd="0" destOrd="0" presId="urn:microsoft.com/office/officeart/2009/3/layout/StepUpProcess"/>
    <dgm:cxn modelId="{332CBC53-0E0B-4DEB-870F-D6E4EACC8C78}" type="presParOf" srcId="{2E3B2E82-2F4F-4110-8BB2-D17F091DE886}" destId="{0563477D-2513-43C7-98B1-F1F363937D4B}" srcOrd="1" destOrd="0" presId="urn:microsoft.com/office/officeart/2009/3/layout/StepUpProcess"/>
    <dgm:cxn modelId="{0B56D001-655D-48CC-96A7-4F04D25A0DAD}" type="presParOf" srcId="{2E3B2E82-2F4F-4110-8BB2-D17F091DE886}" destId="{0D928C0D-1BBA-487E-BFBD-02DDCEC14AF2}" srcOrd="2" destOrd="0" presId="urn:microsoft.com/office/officeart/2009/3/layout/StepUpProcess"/>
    <dgm:cxn modelId="{0A312B59-4E4E-41FC-92FA-261988522412}" type="presParOf" srcId="{BA6A17CE-F061-4EB1-BC1C-9979E9955E81}" destId="{566C38ED-796A-4235-A6D6-BDF2D97CAF11}" srcOrd="3" destOrd="0" presId="urn:microsoft.com/office/officeart/2009/3/layout/StepUpProcess"/>
    <dgm:cxn modelId="{92251291-79EA-4149-B4E5-B4795BE31290}" type="presParOf" srcId="{566C38ED-796A-4235-A6D6-BDF2D97CAF11}" destId="{3FE86A67-061E-4970-BF5C-C86BA64D7F02}" srcOrd="0" destOrd="0" presId="urn:microsoft.com/office/officeart/2009/3/layout/StepUpProcess"/>
    <dgm:cxn modelId="{73433311-974F-4778-8DC3-F43F1A3AC662}" type="presParOf" srcId="{BA6A17CE-F061-4EB1-BC1C-9979E9955E81}" destId="{9137657B-1891-4B9A-8662-39B476709761}" srcOrd="4" destOrd="0" presId="urn:microsoft.com/office/officeart/2009/3/layout/StepUpProcess"/>
    <dgm:cxn modelId="{7A84110E-93DF-4513-83F2-7EAB85799A67}" type="presParOf" srcId="{9137657B-1891-4B9A-8662-39B476709761}" destId="{450E7B9F-B14A-44EC-AE07-B32D910743C5}" srcOrd="0" destOrd="0" presId="urn:microsoft.com/office/officeart/2009/3/layout/StepUpProcess"/>
    <dgm:cxn modelId="{76769C6A-0AE9-4CD2-ABD2-81087978F616}" type="presParOf" srcId="{9137657B-1891-4B9A-8662-39B476709761}" destId="{CCF7F19C-E998-4772-AF0F-787B7F672EB4}" srcOrd="1" destOrd="0" presId="urn:microsoft.com/office/officeart/2009/3/layout/StepUpProcess"/>
    <dgm:cxn modelId="{616A8C7B-B4FF-4DE6-A134-00F3F3146844}" type="presParOf" srcId="{9137657B-1891-4B9A-8662-39B476709761}" destId="{98452B13-2113-4897-8477-1317D54CF9FC}" srcOrd="2" destOrd="0" presId="urn:microsoft.com/office/officeart/2009/3/layout/StepUpProcess"/>
    <dgm:cxn modelId="{5A2FC52F-8925-471F-851C-7C781C0780B1}" type="presParOf" srcId="{BA6A17CE-F061-4EB1-BC1C-9979E9955E81}" destId="{7379E26C-F8ED-44B5-826B-156F68E382ED}" srcOrd="5" destOrd="0" presId="urn:microsoft.com/office/officeart/2009/3/layout/StepUpProcess"/>
    <dgm:cxn modelId="{234D3088-77DC-4077-A0F0-F860E9199124}" type="presParOf" srcId="{7379E26C-F8ED-44B5-826B-156F68E382ED}" destId="{923E548A-3479-4E15-8387-A22D5DD2E1CB}" srcOrd="0" destOrd="0" presId="urn:microsoft.com/office/officeart/2009/3/layout/StepUpProcess"/>
    <dgm:cxn modelId="{9F4BA845-9036-421E-900E-E3F3E12C3E40}" type="presParOf" srcId="{BA6A17CE-F061-4EB1-BC1C-9979E9955E81}" destId="{157C91B2-5017-4BB9-A764-FB06DAC2074A}" srcOrd="6" destOrd="0" presId="urn:microsoft.com/office/officeart/2009/3/layout/StepUpProcess"/>
    <dgm:cxn modelId="{D8711ED0-FD58-40A8-813F-ABB18E4784A0}" type="presParOf" srcId="{157C91B2-5017-4BB9-A764-FB06DAC2074A}" destId="{04B360A6-BF75-4B6A-A992-FFD4AEF8786F}" srcOrd="0" destOrd="0" presId="urn:microsoft.com/office/officeart/2009/3/layout/StepUpProcess"/>
    <dgm:cxn modelId="{728BDF33-5C06-448C-8D1B-F2497D2EFDAB}" type="presParOf" srcId="{157C91B2-5017-4BB9-A764-FB06DAC2074A}" destId="{2B8DE637-183A-414A-80A9-E69F2C38C6A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0A438-4F1A-4162-B20A-55DBD66B10B6}">
      <dsp:nvSpPr>
        <dsp:cNvPr id="0" name=""/>
        <dsp:cNvSpPr/>
      </dsp:nvSpPr>
      <dsp:spPr>
        <a:xfrm rot="5400000">
          <a:off x="419752" y="1545565"/>
          <a:ext cx="1246073" cy="20734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D7E380-B626-4B15-ADCC-75D9491669D3}">
      <dsp:nvSpPr>
        <dsp:cNvPr id="0" name=""/>
        <dsp:cNvSpPr/>
      </dsp:nvSpPr>
      <dsp:spPr>
        <a:xfrm>
          <a:off x="211751" y="2165076"/>
          <a:ext cx="1871911" cy="1640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01.05.2015</a:t>
          </a:r>
          <a:r>
            <a:rPr lang="ru-RU" sz="1600" kern="1200" dirty="0" smtClean="0"/>
            <a:t> </a:t>
          </a:r>
          <a:br>
            <a:rPr lang="ru-RU" sz="1600" kern="1200" dirty="0" smtClean="0"/>
          </a:br>
          <a:r>
            <a:rPr lang="ru-RU" sz="1600" kern="1200" dirty="0" smtClean="0"/>
            <a:t>изменение информации в Указателе МТК только НО и Бюро по стандартам</a:t>
          </a:r>
          <a:endParaRPr lang="ru-RU" sz="1600" kern="1200" dirty="0"/>
        </a:p>
      </dsp:txBody>
      <dsp:txXfrm>
        <a:off x="211751" y="2165076"/>
        <a:ext cx="1871911" cy="1640840"/>
      </dsp:txXfrm>
    </dsp:sp>
    <dsp:sp modelId="{8BC2D54E-B2A9-4DB2-9598-D9520DBE7161}">
      <dsp:nvSpPr>
        <dsp:cNvPr id="0" name=""/>
        <dsp:cNvSpPr/>
      </dsp:nvSpPr>
      <dsp:spPr>
        <a:xfrm>
          <a:off x="1730472" y="1392916"/>
          <a:ext cx="353190" cy="35319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E183DD-CED8-4337-93EC-43D52C13B3E9}">
      <dsp:nvSpPr>
        <dsp:cNvPr id="0" name=""/>
        <dsp:cNvSpPr/>
      </dsp:nvSpPr>
      <dsp:spPr>
        <a:xfrm rot="5400000">
          <a:off x="2711337" y="978510"/>
          <a:ext cx="1246073" cy="20734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63477D-2513-43C7-98B1-F1F363937D4B}">
      <dsp:nvSpPr>
        <dsp:cNvPr id="0" name=""/>
        <dsp:cNvSpPr/>
      </dsp:nvSpPr>
      <dsp:spPr>
        <a:xfrm>
          <a:off x="2503336" y="1598021"/>
          <a:ext cx="1871911" cy="1640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01.08.2015</a:t>
          </a:r>
          <a:br>
            <a:rPr lang="ru-RU" sz="1600" b="1" kern="1200" dirty="0" smtClean="0"/>
          </a:br>
          <a:r>
            <a:rPr lang="ru-RU" sz="1600" b="0" kern="1200" dirty="0" smtClean="0"/>
            <a:t>НО проверить достоверность информации в</a:t>
          </a:r>
          <a:br>
            <a:rPr lang="ru-RU" sz="1600" b="0" kern="1200" dirty="0" smtClean="0"/>
          </a:br>
          <a:r>
            <a:rPr lang="ru-RU" sz="1600" b="0" kern="1200" dirty="0" smtClean="0"/>
            <a:t> «е-ТК»</a:t>
          </a:r>
          <a:endParaRPr lang="ru-RU" sz="1600" b="0" kern="1200" dirty="0"/>
        </a:p>
      </dsp:txBody>
      <dsp:txXfrm>
        <a:off x="2503336" y="1598021"/>
        <a:ext cx="1871911" cy="1640840"/>
      </dsp:txXfrm>
    </dsp:sp>
    <dsp:sp modelId="{0D928C0D-1BBA-487E-BFBD-02DDCEC14AF2}">
      <dsp:nvSpPr>
        <dsp:cNvPr id="0" name=""/>
        <dsp:cNvSpPr/>
      </dsp:nvSpPr>
      <dsp:spPr>
        <a:xfrm>
          <a:off x="4022057" y="825861"/>
          <a:ext cx="353190" cy="35319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0E7B9F-B14A-44EC-AE07-B32D910743C5}">
      <dsp:nvSpPr>
        <dsp:cNvPr id="0" name=""/>
        <dsp:cNvSpPr/>
      </dsp:nvSpPr>
      <dsp:spPr>
        <a:xfrm rot="5400000">
          <a:off x="5002922" y="411455"/>
          <a:ext cx="1246073" cy="20734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F7F19C-E998-4772-AF0F-787B7F672EB4}">
      <dsp:nvSpPr>
        <dsp:cNvPr id="0" name=""/>
        <dsp:cNvSpPr/>
      </dsp:nvSpPr>
      <dsp:spPr>
        <a:xfrm>
          <a:off x="4794921" y="1030966"/>
          <a:ext cx="1871911" cy="1640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10.08.2015</a:t>
          </a:r>
          <a:br>
            <a:rPr lang="ru-RU" sz="1600" b="1" kern="1200" dirty="0" smtClean="0"/>
          </a:br>
          <a:r>
            <a:rPr lang="ru-RU" sz="1600" b="0" kern="1200" dirty="0" smtClean="0"/>
            <a:t>Госстандарт РБ сформировать и направить в НО для согласования</a:t>
          </a:r>
          <a:endParaRPr lang="ru-RU" sz="1600" b="0" kern="1200" dirty="0"/>
        </a:p>
      </dsp:txBody>
      <dsp:txXfrm>
        <a:off x="4794921" y="1030966"/>
        <a:ext cx="1871911" cy="1640840"/>
      </dsp:txXfrm>
    </dsp:sp>
    <dsp:sp modelId="{98452B13-2113-4897-8477-1317D54CF9FC}">
      <dsp:nvSpPr>
        <dsp:cNvPr id="0" name=""/>
        <dsp:cNvSpPr/>
      </dsp:nvSpPr>
      <dsp:spPr>
        <a:xfrm>
          <a:off x="6313642" y="258806"/>
          <a:ext cx="353190" cy="35319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B360A6-BF75-4B6A-A992-FFD4AEF8786F}">
      <dsp:nvSpPr>
        <dsp:cNvPr id="0" name=""/>
        <dsp:cNvSpPr/>
      </dsp:nvSpPr>
      <dsp:spPr>
        <a:xfrm rot="5400000">
          <a:off x="7294507" y="-155599"/>
          <a:ext cx="1246073" cy="20734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8DE637-183A-414A-80A9-E69F2C38C6A9}">
      <dsp:nvSpPr>
        <dsp:cNvPr id="0" name=""/>
        <dsp:cNvSpPr/>
      </dsp:nvSpPr>
      <dsp:spPr>
        <a:xfrm>
          <a:off x="7086506" y="463911"/>
          <a:ext cx="1871911" cy="1640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01.09.2015</a:t>
          </a:r>
          <a:r>
            <a:rPr lang="ru-RU" sz="1600" b="0" kern="1200" dirty="0" smtClean="0"/>
            <a:t/>
          </a:r>
          <a:br>
            <a:rPr lang="ru-RU" sz="1600" b="0" kern="1200" dirty="0" smtClean="0"/>
          </a:br>
          <a:r>
            <a:rPr lang="ru-RU" sz="1600" b="0" kern="1200" dirty="0" smtClean="0"/>
            <a:t>НО согласовать представленный проект</a:t>
          </a:r>
          <a:br>
            <a:rPr lang="ru-RU" sz="1600" b="0" kern="1200" dirty="0" smtClean="0"/>
          </a:br>
          <a:r>
            <a:rPr lang="ru-RU" sz="1600" b="0" kern="1200" dirty="0" smtClean="0"/>
            <a:t>Указателя МТК</a:t>
          </a:r>
          <a:endParaRPr lang="ru-RU" sz="1600" b="0" kern="1200" dirty="0"/>
        </a:p>
      </dsp:txBody>
      <dsp:txXfrm>
        <a:off x="7086506" y="463911"/>
        <a:ext cx="1871911" cy="1640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0A438-4F1A-4162-B20A-55DBD66B10B6}">
      <dsp:nvSpPr>
        <dsp:cNvPr id="0" name=""/>
        <dsp:cNvSpPr/>
      </dsp:nvSpPr>
      <dsp:spPr>
        <a:xfrm rot="5400000">
          <a:off x="419752" y="1545565"/>
          <a:ext cx="1246073" cy="20734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D7E380-B626-4B15-ADCC-75D9491669D3}">
      <dsp:nvSpPr>
        <dsp:cNvPr id="0" name=""/>
        <dsp:cNvSpPr/>
      </dsp:nvSpPr>
      <dsp:spPr>
        <a:xfrm>
          <a:off x="211751" y="2165076"/>
          <a:ext cx="1871911" cy="1640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01.09.2015</a:t>
          </a:r>
          <a:r>
            <a:rPr lang="ru-RU" sz="1400" kern="1200" dirty="0" smtClean="0"/>
            <a:t> </a:t>
          </a:r>
          <a:br>
            <a:rPr lang="ru-RU" sz="1400" kern="1200" dirty="0" smtClean="0"/>
          </a:br>
          <a:r>
            <a:rPr lang="ru-RU" sz="1400" b="0" kern="1200" dirty="0" smtClean="0"/>
            <a:t>НО согласовать представленный проект Указателя МТК</a:t>
          </a:r>
          <a:endParaRPr lang="ru-RU" sz="1400" kern="1200" dirty="0"/>
        </a:p>
      </dsp:txBody>
      <dsp:txXfrm>
        <a:off x="211751" y="2165076"/>
        <a:ext cx="1871911" cy="1640840"/>
      </dsp:txXfrm>
    </dsp:sp>
    <dsp:sp modelId="{8BC2D54E-B2A9-4DB2-9598-D9520DBE7161}">
      <dsp:nvSpPr>
        <dsp:cNvPr id="0" name=""/>
        <dsp:cNvSpPr/>
      </dsp:nvSpPr>
      <dsp:spPr>
        <a:xfrm>
          <a:off x="1730472" y="1392916"/>
          <a:ext cx="353190" cy="35319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E183DD-CED8-4337-93EC-43D52C13B3E9}">
      <dsp:nvSpPr>
        <dsp:cNvPr id="0" name=""/>
        <dsp:cNvSpPr/>
      </dsp:nvSpPr>
      <dsp:spPr>
        <a:xfrm rot="5400000">
          <a:off x="2711337" y="978510"/>
          <a:ext cx="1246073" cy="20734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63477D-2513-43C7-98B1-F1F363937D4B}">
      <dsp:nvSpPr>
        <dsp:cNvPr id="0" name=""/>
        <dsp:cNvSpPr/>
      </dsp:nvSpPr>
      <dsp:spPr>
        <a:xfrm>
          <a:off x="2526567" y="1598021"/>
          <a:ext cx="2085908" cy="1640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01.11.2015</a:t>
          </a:r>
          <a:br>
            <a:rPr lang="ru-RU" sz="1400" b="1" kern="1200" dirty="0" smtClean="0"/>
          </a:br>
          <a:r>
            <a:rPr lang="ru-RU" sz="1400" b="0" kern="1200" dirty="0" smtClean="0"/>
            <a:t>НО и Бюро по стандартам проверить достоверность информации в проекте Указателя МТК</a:t>
          </a:r>
          <a:endParaRPr lang="ru-RU" sz="1400" b="0" kern="1200" dirty="0"/>
        </a:p>
      </dsp:txBody>
      <dsp:txXfrm>
        <a:off x="2526567" y="1598021"/>
        <a:ext cx="2085908" cy="1640840"/>
      </dsp:txXfrm>
    </dsp:sp>
    <dsp:sp modelId="{0D928C0D-1BBA-487E-BFBD-02DDCEC14AF2}">
      <dsp:nvSpPr>
        <dsp:cNvPr id="0" name=""/>
        <dsp:cNvSpPr/>
      </dsp:nvSpPr>
      <dsp:spPr>
        <a:xfrm>
          <a:off x="4022057" y="825861"/>
          <a:ext cx="353190" cy="35319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0E7B9F-B14A-44EC-AE07-B32D910743C5}">
      <dsp:nvSpPr>
        <dsp:cNvPr id="0" name=""/>
        <dsp:cNvSpPr/>
      </dsp:nvSpPr>
      <dsp:spPr>
        <a:xfrm rot="5400000">
          <a:off x="5002922" y="411455"/>
          <a:ext cx="1246073" cy="20734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F7F19C-E998-4772-AF0F-787B7F672EB4}">
      <dsp:nvSpPr>
        <dsp:cNvPr id="0" name=""/>
        <dsp:cNvSpPr/>
      </dsp:nvSpPr>
      <dsp:spPr>
        <a:xfrm>
          <a:off x="4794921" y="1030966"/>
          <a:ext cx="1871911" cy="1640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20.11.2015</a:t>
          </a:r>
          <a:br>
            <a:rPr lang="ru-RU" sz="1400" b="1" kern="1200" dirty="0" smtClean="0"/>
          </a:br>
          <a:r>
            <a:rPr lang="ru-RU" sz="1400" b="0" kern="1200" dirty="0" smtClean="0"/>
            <a:t>Госстандарт РБ сформировать и направить в НО и Бюро по стандартам</a:t>
          </a:r>
          <a:endParaRPr lang="ru-RU" sz="1400" b="0" kern="1200" dirty="0"/>
        </a:p>
      </dsp:txBody>
      <dsp:txXfrm>
        <a:off x="4794921" y="1030966"/>
        <a:ext cx="1871911" cy="1640840"/>
      </dsp:txXfrm>
    </dsp:sp>
    <dsp:sp modelId="{98452B13-2113-4897-8477-1317D54CF9FC}">
      <dsp:nvSpPr>
        <dsp:cNvPr id="0" name=""/>
        <dsp:cNvSpPr/>
      </dsp:nvSpPr>
      <dsp:spPr>
        <a:xfrm>
          <a:off x="6313642" y="258806"/>
          <a:ext cx="353190" cy="35319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B360A6-BF75-4B6A-A992-FFD4AEF8786F}">
      <dsp:nvSpPr>
        <dsp:cNvPr id="0" name=""/>
        <dsp:cNvSpPr/>
      </dsp:nvSpPr>
      <dsp:spPr>
        <a:xfrm rot="5400000">
          <a:off x="7294507" y="-155599"/>
          <a:ext cx="1246073" cy="20734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8DE637-183A-414A-80A9-E69F2C38C6A9}">
      <dsp:nvSpPr>
        <dsp:cNvPr id="0" name=""/>
        <dsp:cNvSpPr/>
      </dsp:nvSpPr>
      <dsp:spPr>
        <a:xfrm>
          <a:off x="7086506" y="463911"/>
          <a:ext cx="1871911" cy="1640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Представить уточненный проект Указателя МТК для рассмотрения </a:t>
          </a:r>
          <a:br>
            <a:rPr lang="ru-RU" sz="1400" b="0" kern="1200" dirty="0" smtClean="0"/>
          </a:br>
          <a:r>
            <a:rPr lang="ru-RU" sz="1400" b="0" kern="1200" dirty="0" smtClean="0"/>
            <a:t>48-м заседании МГС </a:t>
          </a:r>
          <a:endParaRPr lang="ru-RU" sz="1400" b="0" kern="1200" dirty="0"/>
        </a:p>
      </dsp:txBody>
      <dsp:txXfrm>
        <a:off x="7086506" y="463911"/>
        <a:ext cx="1871911" cy="1640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23D19-6683-479B-B533-C88B03576AC5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14913-3F74-4083-808F-CE97CFF69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056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1BC06-0C4E-4E6E-A8DB-C543222665DC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5E958-EEE4-460D-B873-72A454256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064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5E958-EEE4-460D-B873-72A45425644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92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23001-EF2F-42BA-B48C-D53AF63143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70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0109D-1B1B-4EE2-AB44-A2E7F653AE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53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C02B8-34FF-4CC6-B4F4-E5C83EF941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05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E4665-B0A2-44EA-B5F1-127D39796D5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48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F105E-4BF3-400A-A8C5-EE34B37405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8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FF8FE-1C52-4A49-ABCE-1E3C2FFC567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4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71E4C-8EBE-45BF-BE10-B7BF2DB07B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43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A3A89-6841-4BA5-ACF6-D1EA02A9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101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DA7FB-88E5-40F5-811D-2D53A8FF79B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2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4B82D-0056-4488-8E77-300FD1168C7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5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F8F55-0231-41FE-8ED6-469ED9C06D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45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18FF49-089A-449A-BBFA-DAD39979E2C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1031" name="Picture 18" descr="фон8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4"/>
          <a:stretch>
            <a:fillRect/>
          </a:stretch>
        </p:blipFill>
        <p:spPr bwMode="auto">
          <a:xfrm>
            <a:off x="0" y="0"/>
            <a:ext cx="9144000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0" y="6597650"/>
            <a:ext cx="9144000" cy="26035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CC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033" name="Line 14"/>
          <p:cNvSpPr>
            <a:spLocks noChangeShapeType="1"/>
          </p:cNvSpPr>
          <p:nvPr userDrawn="1"/>
        </p:nvSpPr>
        <p:spPr bwMode="auto">
          <a:xfrm>
            <a:off x="0" y="6491288"/>
            <a:ext cx="9144000" cy="0"/>
          </a:xfrm>
          <a:prstGeom prst="line">
            <a:avLst/>
          </a:prstGeom>
          <a:noFill/>
          <a:ln w="57150">
            <a:solidFill>
              <a:srgbClr val="F34B0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2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16832"/>
            <a:ext cx="72091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</a:rPr>
              <a:t>О формировании</a:t>
            </a:r>
            <a:br>
              <a:rPr lang="ru-RU" sz="4000" b="1" dirty="0" smtClean="0">
                <a:solidFill>
                  <a:srgbClr val="008000"/>
                </a:solidFill>
              </a:rPr>
            </a:br>
            <a:r>
              <a:rPr lang="ru-RU" sz="4000" b="1" dirty="0" smtClean="0">
                <a:solidFill>
                  <a:srgbClr val="008000"/>
                </a:solidFill>
              </a:rPr>
              <a:t>проекта Указателя МТК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(анализ Республики Беларусь)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99657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48-е </a:t>
            </a:r>
            <a:r>
              <a:rPr lang="ru-RU" dirty="0"/>
              <a:t>заседание </a:t>
            </a:r>
            <a:r>
              <a:rPr lang="ru-RU" dirty="0" smtClean="0"/>
              <a:t>МГС (09.12 </a:t>
            </a:r>
            <a:r>
              <a:rPr lang="ru-RU" dirty="0"/>
              <a:t>- </a:t>
            </a:r>
            <a:r>
              <a:rPr lang="ru-RU" dirty="0" smtClean="0"/>
              <a:t>11.12.2015), Республика Армения, </a:t>
            </a:r>
            <a:r>
              <a:rPr lang="ru-RU" dirty="0"/>
              <a:t>г. </a:t>
            </a:r>
            <a:r>
              <a:rPr lang="ru-RU" dirty="0" smtClean="0"/>
              <a:t>Ереван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12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84839"/>
              </p:ext>
            </p:extLst>
          </p:nvPr>
        </p:nvGraphicFramePr>
        <p:xfrm>
          <a:off x="395536" y="1412776"/>
          <a:ext cx="8424937" cy="5152644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810889"/>
                <a:gridCol w="4423030"/>
                <a:gridCol w="1621778"/>
                <a:gridCol w="15692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74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Стеклянная тара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90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Птицеводство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91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Пиво-безалкогольная и винодельческая продукция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92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Консервы овоще-фруктовые для </a:t>
                      </a:r>
                      <a:r>
                        <a:rPr lang="ru-RU" sz="1400" dirty="0" smtClean="0">
                          <a:effectLst/>
                        </a:rPr>
                        <a:t>диетического </a:t>
                      </a:r>
                      <a:r>
                        <a:rPr lang="ru-RU" sz="1400" dirty="0">
                          <a:effectLst/>
                        </a:rPr>
                        <a:t>питания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93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Продукты переработки </a:t>
                      </a:r>
                      <a:r>
                        <a:rPr lang="ru-RU" sz="1400" dirty="0" smtClean="0">
                          <a:effectLst/>
                        </a:rPr>
                        <a:t>плодов и овощей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99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Алюминий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101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Вольфрамо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-молибденовая продукция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107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Вторичные цветные металлы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111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Энергосбережение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113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Синтетические моющие средства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114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116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Продукты переработки птицы, яиц и сублимационной сушки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122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Племенное дело в животноводстве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125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Статистические методы в управлении  качеством продукции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129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 садов, виноградников и винодельческая продукция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2267744" y="285358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 с достаточным участием государств</a:t>
            </a:r>
          </a:p>
        </p:txBody>
      </p:sp>
    </p:spTree>
    <p:extLst>
      <p:ext uri="{BB962C8B-B14F-4D97-AF65-F5344CB8AC3E}">
        <p14:creationId xmlns:p14="http://schemas.microsoft.com/office/powerpoint/2010/main" val="378407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418050"/>
              </p:ext>
            </p:extLst>
          </p:nvPr>
        </p:nvGraphicFramePr>
        <p:xfrm>
          <a:off x="395536" y="1412776"/>
          <a:ext cx="8424937" cy="5152644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810889"/>
                <a:gridCol w="4423030"/>
                <a:gridCol w="1621778"/>
                <a:gridCol w="15692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135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Мебель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145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Методы контроля металлопродукции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149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Кондитерские изделия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153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Табак и табачные изделия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176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Спиртовая, дрожжевая и ликероводочная продукция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199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Туристская деятельность и услуги средств размещения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208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Оборудование для кондиционирования воздуха и вентиляции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209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Лифты, строительные подъемники, эскалаторы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226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Мясо и мясная продукция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232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Аппаратура для измерения электрической энергии и контроля нагрузки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238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Масла растительные и продукты их переработки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 обогатительное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259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Трубопроводная </a:t>
                      </a:r>
                      <a:r>
                        <a:rPr lang="ru-RU" sz="1400" dirty="0" smtClean="0">
                          <a:effectLst/>
                        </a:rPr>
                        <a:t>арматура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263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Компрессоры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274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Пожарная безопасность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284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Тракторы и машины сельскохозяйственные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267744" y="188640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 с достаточным участием государств</a:t>
            </a:r>
          </a:p>
        </p:txBody>
      </p:sp>
    </p:spTree>
    <p:extLst>
      <p:ext uri="{BB962C8B-B14F-4D97-AF65-F5344CB8AC3E}">
        <p14:creationId xmlns:p14="http://schemas.microsoft.com/office/powerpoint/2010/main" val="48012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934923"/>
              </p:ext>
            </p:extLst>
          </p:nvPr>
        </p:nvGraphicFramePr>
        <p:xfrm>
          <a:off x="395536" y="1412776"/>
          <a:ext cx="8424937" cy="490728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810889"/>
                <a:gridCol w="4423030"/>
                <a:gridCol w="1621778"/>
                <a:gridCol w="15692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299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Консервы и </a:t>
                      </a:r>
                      <a:r>
                        <a:rPr lang="ru-RU" sz="1400" dirty="0">
                          <a:effectLst/>
                        </a:rPr>
                        <a:t>пресервы </a:t>
                      </a:r>
                      <a:r>
                        <a:rPr lang="ru-RU" sz="1400" dirty="0" smtClean="0">
                          <a:effectLst/>
                        </a:rPr>
                        <a:t>из рыбы и нерыбных объектов, тара, методы контроля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304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Благородные металлы, </a:t>
                      </a:r>
                      <a:r>
                        <a:rPr lang="ru-RU" sz="1400" dirty="0" smtClean="0">
                          <a:effectLst/>
                        </a:rPr>
                        <a:t>сплавы, </a:t>
                      </a:r>
                      <a:r>
                        <a:rPr lang="ru-RU" sz="1400" dirty="0">
                          <a:effectLst/>
                        </a:rPr>
                        <a:t>промышленные </a:t>
                      </a:r>
                      <a:r>
                        <a:rPr lang="ru-RU" sz="1400" dirty="0" smtClean="0">
                          <a:effectLst/>
                        </a:rPr>
                        <a:t>и ювелирные изделия </a:t>
                      </a:r>
                      <a:r>
                        <a:rPr lang="ru-RU" sz="1400" dirty="0">
                          <a:effectLst/>
                        </a:rPr>
                        <a:t>из </a:t>
                      </a:r>
                      <a:r>
                        <a:rPr lang="ru-RU" sz="1400" dirty="0" smtClean="0">
                          <a:effectLst/>
                        </a:rPr>
                        <a:t>них; вторичные ресурсы, содержащие благородные металлы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307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Подшипники качения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310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Приборы весоизмерительные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327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Прокат сортовой,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фасонный и специальные профили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335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Методы испытаний агропромышленной продукции на безопасность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343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Качество воды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Термометрия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Вентиляторы радиальные и осевые на основе бесконтактных двигателей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постоянного и переменного тока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508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Управление окружающей средой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Качество поверхностных, подземных и сточных вод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267744" y="188640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 с достаточным участием государств</a:t>
            </a:r>
          </a:p>
        </p:txBody>
      </p:sp>
    </p:spTree>
    <p:extLst>
      <p:ext uri="{BB962C8B-B14F-4D97-AF65-F5344CB8AC3E}">
        <p14:creationId xmlns:p14="http://schemas.microsoft.com/office/powerpoint/2010/main" val="336965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987886"/>
              </p:ext>
            </p:extLst>
          </p:nvPr>
        </p:nvGraphicFramePr>
        <p:xfrm>
          <a:off x="395536" y="1412776"/>
          <a:ext cx="8424937" cy="3189732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810889"/>
                <a:gridCol w="4423030"/>
                <a:gridCol w="1621778"/>
                <a:gridCol w="15692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517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Технологии автоматической идентификации и сбора данных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521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Технические средства для реабилитации инвалидов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523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Техника и технологии добычи и переработки нефти и газа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524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Железнодорожный транспорт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525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Качество почв, грунтов и органических удобрений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532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Молоко и продукты переработки молока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536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Методология межгосударственной стандартизации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537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Каталогизация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538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Оценка соответствия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267744" y="188640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 с достаточным участием государств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4828510"/>
            <a:ext cx="259228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Итого - 64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46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993183"/>
              </p:ext>
            </p:extLst>
          </p:nvPr>
        </p:nvGraphicFramePr>
        <p:xfrm>
          <a:off x="323528" y="1196752"/>
          <a:ext cx="8362983" cy="5398008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25383"/>
                <a:gridCol w="4320000"/>
                <a:gridCol w="1584000"/>
                <a:gridCol w="1533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534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Обеспечение безопасности сельскохозяйственной продукции и продовольственного сырья на основе принципов НАССР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191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Научно-техническая информация, библиотечное и издательское дело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286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Приборы промышленного контроля и регулирования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306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Измерения и управление в промышленных процессах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320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Средства индивидуальной защиты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325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Аналитический контроль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Терминология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Велосипеды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119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Надежность в технике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МТК138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Нефтяные битумы и коксы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195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Материалы лакокрасочные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230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Пластмассы, полимерные материалы, методы их испытаний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278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Безопасность дорожного движения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Цинк, свинец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43808" y="-2674"/>
            <a:ext cx="6984776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МТК, не соответствующие </a:t>
            </a:r>
            <a:b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требованиям ПМГ-02-2008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259632" y="543328"/>
            <a:ext cx="8496944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(для удовлетворения требований не </a:t>
            </a:r>
            <a: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хватает полноправного члена</a:t>
            </a:r>
            <a:endParaRPr lang="ru-RU" sz="1600" b="1" i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8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698799" y="-2674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МТК, не соответствующие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требованиям ПМГ-02-2008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235107" y="543328"/>
            <a:ext cx="7992888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(для удовлетворения требований не хватает </a:t>
            </a:r>
            <a: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члена-наблюдателя</a:t>
            </a:r>
            <a:endParaRPr lang="ru-RU" sz="1600" b="1" i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760534"/>
              </p:ext>
            </p:extLst>
          </p:nvPr>
        </p:nvGraphicFramePr>
        <p:xfrm>
          <a:off x="395537" y="1412776"/>
          <a:ext cx="8362983" cy="5398008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25383"/>
                <a:gridCol w="4320000"/>
                <a:gridCol w="1584000"/>
                <a:gridCol w="1533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Электрооборудование для передачи, преобразования и распределения электроэнергии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42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Взрывозащищенное и рудничное оборудование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Дорожный транспорт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96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Механические приводы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109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Электродная продукция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120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Чугун, сталь, прокат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124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Семена и посадочный материал овощных, бахчевых культур и кормовых корнеплодов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133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Стекло безопасное и изделия из стекла для транспорта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146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Метизы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150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Порошковая металлургия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155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Соединения трубопроводов общемашиностроительного применения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178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Плоды и ягоды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179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Уголь и продукты его переработки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206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Эталоны и поверочные схемы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223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Упаковка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227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 шелководства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84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698799" y="-2674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 </a:t>
            </a: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не соответствующие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требованиям ПМГ-02-2008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235107" y="543328"/>
            <a:ext cx="7992888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(для удовлетворения требований не хватает </a:t>
            </a:r>
            <a: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члена-наблюдателя</a:t>
            </a:r>
            <a:endParaRPr lang="ru-RU" sz="1600" b="1" i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176941"/>
              </p:ext>
            </p:extLst>
          </p:nvPr>
        </p:nvGraphicFramePr>
        <p:xfrm>
          <a:off x="395537" y="1412776"/>
          <a:ext cx="8362983" cy="5152644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25383"/>
                <a:gridCol w="4320000"/>
                <a:gridCol w="1584000"/>
                <a:gridCol w="1533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229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Крепежные изделия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267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Строительно-дорожные машины и оборудование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290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Покрытия лакокрасочные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332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Светотехнические изделия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347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Услуги торговли и общественного питания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Неразрушающий контроль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528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Свежие фрукты, овощи и грибы, продукция эфиромасличных, лекарственных, орехоплодных культур и цветоводства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Трансформаторы силовые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46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Кабельные изделия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48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Безрельсовый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электрофицированный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транспорт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66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Хмель и продукты его переработки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76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Объемные гидроприводы,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пневмоприводы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смазочные системы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95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Инструмент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144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Технические виды бумаги, картона, вторичные волокнистые материалы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147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Руды железные, марганцевые и хромовые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95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698799" y="-2674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 </a:t>
            </a: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не соответствующие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требованиям ПМГ-02-2008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235107" y="543328"/>
            <a:ext cx="7992888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(для удовлетворения требований не хватает </a:t>
            </a:r>
            <a: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6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члена-наблюдателя</a:t>
            </a:r>
            <a:endParaRPr lang="ru-RU" sz="1600" b="1" i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815652"/>
              </p:ext>
            </p:extLst>
          </p:nvPr>
        </p:nvGraphicFramePr>
        <p:xfrm>
          <a:off x="395537" y="1412776"/>
          <a:ext cx="8362983" cy="5152644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25383"/>
                <a:gridCol w="4320000"/>
                <a:gridCol w="1584000"/>
                <a:gridCol w="1533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154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Пищевые кислоты, эссенции ароматические пищевые и, ароматизаторы, красители пищевые синтетические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Межгосударственная служба стандартных справочных данных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 сахарной промышленности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239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 соляной промышленности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Пленки, трубы, фитинги, листы и другие изделия из пластмасс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Насосы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251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Безопасность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254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Промышленные горелочные устройства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269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Горное дело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292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Хлопок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441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Нанотехнологии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Медицинские приборы и аппараты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522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Радионавигация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531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Пчеловодство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535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Космические системы и деятельность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16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3045"/>
              </p:ext>
            </p:extLst>
          </p:nvPr>
        </p:nvGraphicFramePr>
        <p:xfrm>
          <a:off x="395537" y="1412776"/>
          <a:ext cx="8362983" cy="5152644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25383"/>
                <a:gridCol w="4320000"/>
                <a:gridCol w="1584000"/>
                <a:gridCol w="1533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Ферросплавы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Огнеупоры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65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и постановка продукции на производство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86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Шины пневматические для тракторов, сельскохозяйственных машин и большегрузных автомобилей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105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Титан, магний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106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Цветметпрокат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110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Конструкционные изделия из углеродистых материалов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132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Техническая диагностика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142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Сода и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содопродукты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бариевые соли и сульфаты из гидроминерального сырья и активные наполнители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Допуски и средства контроля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 энергетическое стационарное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Контейнеры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Вакуумная техника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979712" y="285358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МТК, в которых общее количество </a:t>
            </a:r>
            <a:b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участников менее 5 и менее 3 полноправных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6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155823"/>
              </p:ext>
            </p:extLst>
          </p:nvPr>
        </p:nvGraphicFramePr>
        <p:xfrm>
          <a:off x="251520" y="1412776"/>
          <a:ext cx="8507001" cy="5152644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41319"/>
                <a:gridCol w="4394394"/>
                <a:gridCol w="1611278"/>
                <a:gridCol w="156001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252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Литейное производство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262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Инструмент механизированный и ручной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264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 газоочистное и пылеулавливающее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271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Холодильные установки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273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Композиционные материалы и изделия из них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280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Спортивные и туристские изделия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289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Краны грузоподъемные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296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Оптика и оптические приборы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Рыбные продукты пищевые, кормовые, технические и упаковка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322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Атомная техника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333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Вращающиеся электрические машины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344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Подшипники скольжения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346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Бытовое обслуживание населения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362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Защита информации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391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Средства физической защиты и материалы для их изготовления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418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Дорожное хозяйство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527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979712" y="285358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МТК, в которых общее количество </a:t>
            </a:r>
            <a:b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участников менее 5 и менее 3 полноправных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77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2194743" y="548680"/>
            <a:ext cx="74898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Этапы планирования работ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540" y="1381244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Протокол 47-е заседание МГС</a:t>
            </a:r>
            <a:r>
              <a:rPr lang="en-US" b="1" dirty="0"/>
              <a:t>:</a:t>
            </a:r>
            <a:r>
              <a:rPr lang="ru-RU" b="1" dirty="0"/>
              <a:t> </a:t>
            </a:r>
            <a:endParaRPr lang="ru-RU" dirty="0"/>
          </a:p>
          <a:p>
            <a:pPr algn="just"/>
            <a:r>
              <a:rPr lang="ru-RU" i="1" dirty="0" smtClean="0"/>
              <a:t>20</a:t>
            </a:r>
            <a:r>
              <a:rPr lang="ru-RU" i="1" dirty="0"/>
              <a:t>. О ходе работ по упорядочению деятельности Межгосударственных </a:t>
            </a:r>
            <a:r>
              <a:rPr lang="ru-RU" i="1" dirty="0" smtClean="0"/>
              <a:t>технических </a:t>
            </a:r>
            <a:r>
              <a:rPr lang="ru-RU" i="1" dirty="0"/>
              <a:t>комитетов по стандартизации (систематизации, </a:t>
            </a:r>
            <a:r>
              <a:rPr lang="ru-RU" i="1" dirty="0" smtClean="0"/>
              <a:t>уточнению</a:t>
            </a:r>
            <a:r>
              <a:rPr lang="en-US" i="1" dirty="0" smtClean="0"/>
              <a:t> </a:t>
            </a:r>
            <a:r>
              <a:rPr lang="ru-RU" i="1" dirty="0" smtClean="0"/>
              <a:t>информации </a:t>
            </a:r>
            <a:r>
              <a:rPr lang="ru-RU" i="1" dirty="0"/>
              <a:t>о МТК, авторизации в программном модуле)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564048914"/>
              </p:ext>
            </p:extLst>
          </p:nvPr>
        </p:nvGraphicFramePr>
        <p:xfrm>
          <a:off x="103540" y="2492896"/>
          <a:ext cx="89644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70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473844"/>
              </p:ext>
            </p:extLst>
          </p:nvPr>
        </p:nvGraphicFramePr>
        <p:xfrm>
          <a:off x="395537" y="1412776"/>
          <a:ext cx="8362983" cy="5152644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25383"/>
                <a:gridCol w="4320000"/>
                <a:gridCol w="1584000"/>
                <a:gridCol w="1533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529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Парфюмерно-косметическая продукция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Система конструкторской документации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98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Бытовая аппаратура, работающая на газовом и жидком видах топлива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102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Платиновые металлы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112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Чистящие, отбеливающие, аппретирующие, подсинивающие, пятновыводные и дезодорирующие средства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115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Семена и корнеплоды сахарной свеклы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152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Пищевые концентраты, чай, кофе,  натуральные ароматизаторы и красители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Метанол, продукты органического и неорганического синтеза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Вибрация, удар и контроль технического  состояния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201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Эргономика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202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Химические средства защиты растений и методы их анализа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291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Эфиромасличная продукция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979712" y="285358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МТК, в которых общее количество </a:t>
            </a:r>
            <a:b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участников менее 5 и менее 3 полноправных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21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2635"/>
              </p:ext>
            </p:extLst>
          </p:nvPr>
        </p:nvGraphicFramePr>
        <p:xfrm>
          <a:off x="395537" y="1412776"/>
          <a:ext cx="8362983" cy="5398008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25383"/>
                <a:gridCol w="4320000"/>
                <a:gridCol w="1584000"/>
                <a:gridCol w="1533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297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Материалы и полуфабрикаты из легких и специальных сплавов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303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Изделия электронной техники, материалы и оборудование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315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Автомобильный и городской электрический транспорт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326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Биотехнологическая продукция немедицинского назначения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339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Безопасность сырья, материалов и веществ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349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Вторичные материальные ресурсы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Медь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63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Стеклопластик, стекловолокно и изделия из них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Часовое дело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234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тревожной сигнализации и противокриминальной защиты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301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Синтетические волокна и нити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Чай, субтропические, цитрусовые и орехоплодные культуры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43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Электротермия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67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Фанера и фанерные изделия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979712" y="285358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МТК, в которых общее количество </a:t>
            </a:r>
            <a:b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участников менее 5 и менее 3 полноправных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84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521563"/>
              </p:ext>
            </p:extLst>
          </p:nvPr>
        </p:nvGraphicFramePr>
        <p:xfrm>
          <a:off x="395537" y="1412776"/>
          <a:ext cx="8362983" cy="5152644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25383"/>
                <a:gridCol w="4320000"/>
                <a:gridCol w="1584000"/>
                <a:gridCol w="1533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77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Лесопродукция лиственных пород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78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Лесоматериалы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121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Плиты древесные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140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Смолы эпоксидные и материалы на их основе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157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Древесная масса. Бумага, картон и изделия из них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177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Целлюлоза, бумага, картон и материалы промышленно-технические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197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Асбест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203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Машины коммунальные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235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Дизели судовые, тепловозные и промышленные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237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 полиграфическое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250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Крахмалопродукты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картофелепродукты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258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Зубчатые передачи и конструктивные элементы деталей машин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287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Ручное портативное механизированное оборудование для лесной промышленности и лесного хозяйства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342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Услуги населению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Никель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979712" y="285358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МТК, в которых общее количество </a:t>
            </a:r>
            <a:b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участников менее 5 и менее 3 полноправных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77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700674"/>
              </p:ext>
            </p:extLst>
          </p:nvPr>
        </p:nvGraphicFramePr>
        <p:xfrm>
          <a:off x="467544" y="1293003"/>
          <a:ext cx="8362983" cy="5088636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925383"/>
                <a:gridCol w="4320000"/>
                <a:gridCol w="1584000"/>
                <a:gridCol w="1533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Кобальт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514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Материалы и приборы для сцинтилляционной техники и техники, связанной с измерением ионизирующих излучений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518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Средства измерения влагосодержания в металлургическом производстве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533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Измерение влажности твердых и сыпучих веществ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84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Неорганические продукты азотной группы (на базе аммиака и азотной кислоты)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Обеспечение промышленной чистоты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194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Низкомолекулярные олефины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198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Шерсть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Кинематография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218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Поливинилацетатные пластики и их производные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279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Зубоврачебное дело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314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Текстильные машины и оснастка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318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Морфлот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526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Функциональные пищевые продукты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520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Оценочная деятельность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979712" y="285358"/>
            <a:ext cx="7489825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МТК, в которых общее количество </a:t>
            </a:r>
            <a:b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участников менее 5 и менее 3 полноправных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29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3491879" y="285358"/>
            <a:ext cx="5760641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Предложения Российской Федерации </a:t>
            </a:r>
            <a:b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 </a:t>
            </a:r>
            <a:r>
              <a:rPr lang="ru-RU" sz="22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упразднению МТК </a:t>
            </a: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</a:t>
            </a:r>
            <a:r>
              <a:rPr lang="ru-RU" sz="16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приложение №14 к 49-му заседанию НТКС)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78486"/>
              </p:ext>
            </p:extLst>
          </p:nvPr>
        </p:nvGraphicFramePr>
        <p:xfrm>
          <a:off x="395537" y="2057037"/>
          <a:ext cx="8362983" cy="4416552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925383"/>
                <a:gridCol w="7437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Трубы и стальные баллоны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Неметаллоруд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Электроизоляционные материалы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49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 на основе фенолформальдегидных смол (фенопласты)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Слюда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64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Радиоэлектронные измерительные приборы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73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Асбестовые и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безасбестовые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фрикционные уплотнительные, теплоизоляционные материалы и изделия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75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Горно-химическое сырье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80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Резиновые технические изделия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81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Резиновые изделия бытового и медицинского назначения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88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Парафины, церезины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97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Шины пневматические для механических транспортных средств, их прицепов и авиационной техники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103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Шпат плавиковый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104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Полупроводниковая и редкометаллическая продукция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563888" y="1332057"/>
            <a:ext cx="52778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i="1" dirty="0" smtClean="0"/>
              <a:t>(по итогам опроса национальных органов заинтересованности в участии не было выявлено)</a:t>
            </a:r>
          </a:p>
        </p:txBody>
      </p:sp>
    </p:spTree>
    <p:extLst>
      <p:ext uri="{BB962C8B-B14F-4D97-AF65-F5344CB8AC3E}">
        <p14:creationId xmlns:p14="http://schemas.microsoft.com/office/powerpoint/2010/main" val="27412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407265"/>
              </p:ext>
            </p:extLst>
          </p:nvPr>
        </p:nvGraphicFramePr>
        <p:xfrm>
          <a:off x="395536" y="1916832"/>
          <a:ext cx="8362983" cy="4416552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925383"/>
                <a:gridCol w="7437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108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Твердосплав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118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Фотография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126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Каучуки и латексы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134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Пилопродукция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хвойных пород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148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 животноводства и биотехнологии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158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Бумага и картон электроизоляционные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Репрография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Шины для велосипедов и мотоциклов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192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Технический углерод и углеродные материалы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211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Защита материалов и изделий от биоповреждений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212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Защита полимерных материалов и изделий от старения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213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Металлические и другие неорганические покрытия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224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Техническая оснастка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225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Средства механизации и автоматизации управленческого и инженерно-технического труда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233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Измерительная аппаратура для электрических и электромагнитных величин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491879" y="285358"/>
            <a:ext cx="5760641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Предложения Российской Федерации </a:t>
            </a:r>
            <a:b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 </a:t>
            </a:r>
            <a:r>
              <a:rPr lang="ru-RU" sz="22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упразднению МТК </a:t>
            </a: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</a:t>
            </a:r>
            <a:r>
              <a:rPr lang="ru-RU" sz="16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приложение №14 к 49-му заседанию НТКС)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332057"/>
            <a:ext cx="77981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i="1" dirty="0" smtClean="0"/>
              <a:t>(по итогам опроса национальных органов заинтересованности в участии не было выявлено)</a:t>
            </a:r>
          </a:p>
        </p:txBody>
      </p:sp>
    </p:spTree>
    <p:extLst>
      <p:ext uri="{BB962C8B-B14F-4D97-AF65-F5344CB8AC3E}">
        <p14:creationId xmlns:p14="http://schemas.microsoft.com/office/powerpoint/2010/main" val="304766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950960"/>
              </p:ext>
            </p:extLst>
          </p:nvPr>
        </p:nvGraphicFramePr>
        <p:xfrm>
          <a:off x="395536" y="2060848"/>
          <a:ext cx="8362983" cy="3435096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925383"/>
                <a:gridCol w="7437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265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Машины непрерывного транспорта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266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Семена масличных культур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281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 перерабатывающее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282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Сорбционная техника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283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 для промышленности строительных материалов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285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Калийные удобрения и продукты переработки калийсодержащих руд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305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Цеммаш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308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Мотоциклы и мопеды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316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Искусственные волокна и нити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317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Измерение расходов жидкости в открытых водотоках и каналах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Олово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530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Средства гигиены полости рта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491879" y="285358"/>
            <a:ext cx="5760641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Предложения Российской Федерации </a:t>
            </a:r>
            <a:b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 </a:t>
            </a:r>
            <a:r>
              <a:rPr lang="ru-RU" sz="22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упразднению МТК </a:t>
            </a: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</a:t>
            </a:r>
            <a:r>
              <a:rPr lang="ru-RU" sz="16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приложение №14 к 49-му заседанию НТКС)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332057"/>
            <a:ext cx="52778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i="1" dirty="0" smtClean="0"/>
              <a:t>(по итогам опроса национальных органов заинтересованности в участии не было выявлено)</a:t>
            </a:r>
          </a:p>
        </p:txBody>
      </p:sp>
    </p:spTree>
    <p:extLst>
      <p:ext uri="{BB962C8B-B14F-4D97-AF65-F5344CB8AC3E}">
        <p14:creationId xmlns:p14="http://schemas.microsoft.com/office/powerpoint/2010/main" val="73603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2482775" y="260648"/>
            <a:ext cx="748982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Предлагаемые к принятию решения </a:t>
            </a: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 </a:t>
            </a:r>
            <a:r>
              <a:rPr lang="ru-RU" sz="22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части </a:t>
            </a:r>
            <a:r>
              <a:rPr lang="ru-RU" sz="22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Указателя </a:t>
            </a:r>
            <a:r>
              <a:rPr lang="ru-RU" sz="22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2786" y="1772816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dirty="0" smtClean="0"/>
              <a:t>Утвердить Указатель </a:t>
            </a:r>
            <a:r>
              <a:rPr lang="ru-RU" sz="2000" dirty="0"/>
              <a:t>МТК в редакции, направленной национальным органам к 48 заседанию </a:t>
            </a:r>
            <a:r>
              <a:rPr lang="ru-RU" sz="2000" dirty="0" smtClean="0"/>
              <a:t>МГС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249289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i="1" dirty="0"/>
              <a:t>При этом необходимо перечень МТК, не соответствующих критериям по </a:t>
            </a:r>
            <a:r>
              <a:rPr lang="ru-RU" i="1" dirty="0" smtClean="0"/>
              <a:t>числу </a:t>
            </a:r>
            <a:r>
              <a:rPr lang="ru-RU" i="1" dirty="0"/>
              <a:t>участников, вынести на дополнительное рассмотрение национальных органов, для </a:t>
            </a:r>
            <a:r>
              <a:rPr lang="ru-RU" i="1" dirty="0" smtClean="0"/>
              <a:t>принятия </a:t>
            </a:r>
            <a:r>
              <a:rPr lang="ru-RU" i="1" dirty="0"/>
              <a:t>решения по ним на следующем заседании </a:t>
            </a:r>
            <a:r>
              <a:rPr lang="ru-RU" i="1" dirty="0" smtClean="0"/>
              <a:t>МГС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2786" y="4141529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dirty="0"/>
              <a:t>Утвердить Указатель </a:t>
            </a:r>
            <a:r>
              <a:rPr lang="ru-RU" sz="2000" dirty="0" smtClean="0"/>
              <a:t>МТК на следующем заседании МГС </a:t>
            </a:r>
            <a:r>
              <a:rPr lang="ru-RU" sz="2000" dirty="0"/>
              <a:t>после принятия решения о целесообразности дальнейшего сохранения 187 </a:t>
            </a:r>
            <a:r>
              <a:rPr lang="ru-RU" sz="2000" dirty="0" smtClean="0"/>
              <a:t>МТК с </a:t>
            </a:r>
            <a:r>
              <a:rPr lang="ru-RU" sz="2000" dirty="0"/>
              <a:t>недостаточным количеством </a:t>
            </a:r>
            <a:r>
              <a:rPr lang="ru-RU" sz="2000" dirty="0" smtClean="0"/>
              <a:t>членов</a:t>
            </a:r>
          </a:p>
        </p:txBody>
      </p:sp>
    </p:spTree>
    <p:extLst>
      <p:ext uri="{BB962C8B-B14F-4D97-AF65-F5344CB8AC3E}">
        <p14:creationId xmlns:p14="http://schemas.microsoft.com/office/powerpoint/2010/main" val="298559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00113" y="2780928"/>
            <a:ext cx="77724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ru-RU" altLang="ru-RU" b="1" kern="0" dirty="0" smtClean="0">
                <a:solidFill>
                  <a:srgbClr val="008000"/>
                </a:solidFill>
              </a:rPr>
              <a:t>СПАСИБО  ЗА  ВНИМАНИЕ</a:t>
            </a:r>
            <a:r>
              <a:rPr lang="en-US" altLang="ru-RU" b="1" kern="0" dirty="0" smtClean="0">
                <a:solidFill>
                  <a:srgbClr val="008000"/>
                </a:solidFill>
              </a:rPr>
              <a:t>!</a:t>
            </a:r>
            <a:endParaRPr lang="ru-RU" altLang="ru-RU" b="1" kern="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2194743" y="548680"/>
            <a:ext cx="74898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Этапы планирования работ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540" y="1381244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Протокол </a:t>
            </a:r>
            <a:r>
              <a:rPr lang="ru-RU" b="1" dirty="0" smtClean="0"/>
              <a:t>50-е </a:t>
            </a:r>
            <a:r>
              <a:rPr lang="ru-RU" b="1" dirty="0"/>
              <a:t>заседание </a:t>
            </a:r>
            <a:r>
              <a:rPr lang="ru-RU" b="1" dirty="0" smtClean="0"/>
              <a:t>НТКС</a:t>
            </a:r>
            <a:r>
              <a:rPr lang="en-US" b="1" dirty="0" smtClean="0"/>
              <a:t>:</a:t>
            </a:r>
            <a:r>
              <a:rPr lang="ru-RU" b="1" dirty="0" smtClean="0"/>
              <a:t> </a:t>
            </a:r>
            <a:endParaRPr lang="ru-RU" dirty="0"/>
          </a:p>
          <a:p>
            <a:pPr algn="just"/>
            <a:r>
              <a:rPr lang="ru-RU" i="1" dirty="0" smtClean="0"/>
              <a:t>13</a:t>
            </a:r>
            <a:r>
              <a:rPr lang="ru-RU" i="1" dirty="0"/>
              <a:t>. </a:t>
            </a:r>
            <a:r>
              <a:rPr lang="ru-RU" i="1" dirty="0" smtClean="0"/>
              <a:t>О </a:t>
            </a:r>
            <a:r>
              <a:rPr lang="ru-RU" i="1" dirty="0"/>
              <a:t>ходе работ по упорядочению деятельности Межгосударственных технических комитетов по стандартизации (систематизации, </a:t>
            </a:r>
            <a:r>
              <a:rPr lang="ru-RU" i="1" dirty="0" smtClean="0"/>
              <a:t>уточнению </a:t>
            </a:r>
            <a:r>
              <a:rPr lang="ru-RU" i="1" dirty="0"/>
              <a:t>информации о МТК в программном модуле) 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91189281"/>
              </p:ext>
            </p:extLst>
          </p:nvPr>
        </p:nvGraphicFramePr>
        <p:xfrm>
          <a:off x="103540" y="2492896"/>
          <a:ext cx="89644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989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2194743" y="548680"/>
            <a:ext cx="74898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Этапы выполнения работ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2786" y="1484784"/>
            <a:ext cx="8568952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 smtClean="0"/>
              <a:t>По итогам рассмотрения проекта Указателя </a:t>
            </a:r>
            <a:r>
              <a:rPr lang="ru-RU" sz="2000" dirty="0"/>
              <a:t>МТК </a:t>
            </a:r>
            <a:r>
              <a:rPr lang="ru-RU" sz="2000" i="1" dirty="0" smtClean="0"/>
              <a:t>(п.13.3 Протокола </a:t>
            </a:r>
            <a:r>
              <a:rPr lang="ru-RU" sz="2000" i="1" dirty="0"/>
              <a:t>НТКС №</a:t>
            </a:r>
            <a:r>
              <a:rPr lang="ru-RU" sz="2000" i="1" dirty="0" smtClean="0"/>
              <a:t>50-2015) </a:t>
            </a:r>
            <a:r>
              <a:rPr lang="ru-RU" sz="2000" dirty="0"/>
              <a:t>на </a:t>
            </a:r>
            <a:r>
              <a:rPr lang="ru-RU" sz="2000" dirty="0" smtClean="0"/>
              <a:t>предмет полноты информации и заинтересованности в участии в работах МТК  </a:t>
            </a:r>
            <a:r>
              <a:rPr lang="ru-RU" sz="2000" dirty="0"/>
              <a:t>следующие </a:t>
            </a:r>
            <a:r>
              <a:rPr lang="ru-RU" sz="2000" dirty="0" smtClean="0"/>
              <a:t>национальные органы предоставили информацию: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Республика Молдова </a:t>
            </a:r>
            <a:r>
              <a:rPr lang="ru-RU" sz="2000" dirty="0" smtClean="0"/>
              <a:t>(без замечаний);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b="1" dirty="0">
                <a:solidFill>
                  <a:srgbClr val="C00000"/>
                </a:solidFill>
              </a:rPr>
              <a:t>Кыргызская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Республика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/>
              <a:t>(в проекте Указателя МТК не было учтено членство в восьми МТК. Однако данная информация не отражена в Указателе МТК, т.к. данные МТК находятся на стадии создания);</a:t>
            </a:r>
            <a:endParaRPr lang="ru-RU" sz="2000" dirty="0" smtClean="0"/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b="1" dirty="0">
                <a:solidFill>
                  <a:srgbClr val="C00000"/>
                </a:solidFill>
              </a:rPr>
              <a:t>Российская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Федерация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/>
              <a:t>(замечания относительно достоверности представленной в Указателе МТК информации, в частности по организациям, ведущим секретариаты МТК)</a:t>
            </a:r>
          </a:p>
        </p:txBody>
      </p:sp>
    </p:spTree>
    <p:extLst>
      <p:ext uri="{BB962C8B-B14F-4D97-AF65-F5344CB8AC3E}">
        <p14:creationId xmlns:p14="http://schemas.microsoft.com/office/powerpoint/2010/main" val="189043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2194743" y="548680"/>
            <a:ext cx="74898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Этапы выполнения работ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56895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</a:pPr>
            <a:r>
              <a:rPr lang="ru-RU" sz="2000" dirty="0" smtClean="0"/>
              <a:t>По предложениям Российской Федерации из проекта</a:t>
            </a:r>
          </a:p>
          <a:p>
            <a:pPr algn="r">
              <a:spcAft>
                <a:spcPts val="600"/>
              </a:spcAft>
            </a:pPr>
            <a:r>
              <a:rPr lang="ru-RU" sz="2000" dirty="0" smtClean="0"/>
              <a:t> Указателя МТК были исключены </a:t>
            </a:r>
            <a:r>
              <a:rPr lang="ru-RU" sz="2400" b="1" dirty="0" smtClean="0">
                <a:solidFill>
                  <a:srgbClr val="C00000"/>
                </a:solidFill>
              </a:rPr>
              <a:t>24 МТК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651017"/>
              </p:ext>
            </p:extLst>
          </p:nvPr>
        </p:nvGraphicFramePr>
        <p:xfrm>
          <a:off x="451784" y="2204864"/>
          <a:ext cx="8362983" cy="3925824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925383"/>
                <a:gridCol w="7437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 23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 садов, виноградников и винодельческая продукция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82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Защита древесины и древесных материалов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87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Кинофотоматериалы, магнитные носители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130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Кормопроизводство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139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Сжиженное газообразное топливо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186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Молоко и молочные продукты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187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Масло и сыр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188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Борные и хромовые соединения, коагулянты и силикагели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196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Древесина модифицированная  и изделия из нее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200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Поливинилхлорид, полиметилметакрилат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204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Спички и общетехнические требования к деревообработке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215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Лесохимическая продукция и методы ее испытания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236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Тепловозы и путевые машины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243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Вагоны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826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223894"/>
              </p:ext>
            </p:extLst>
          </p:nvPr>
        </p:nvGraphicFramePr>
        <p:xfrm>
          <a:off x="323528" y="2348880"/>
          <a:ext cx="8362983" cy="368046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925383"/>
                <a:gridCol w="7437600"/>
              </a:tblGrid>
              <a:tr h="490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247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Хранение сельскохозяйственных пищевых продуктов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256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Машины и оборудование для пищевой и перерабатывающей промышленности, предприятий и торговли т общественного питания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257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Документы и информация в управлении, торговле, промышленности и банковском деле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260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 химическое  и нефтегазоперерабатывающее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275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Тракторы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276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Машины и оборудование для животноводства и кормопроизводства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309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 геологоразведочное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336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Автосервис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513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Радионавигация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519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Безопасность, ремонт и эксплуатация технических средств железнодорожного транспорта и услуги, предоставляемые на  железнодорожном транспорте (Железнодорожный транспорт)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2194743" y="548680"/>
            <a:ext cx="74898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Этапы выполнения работ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2786" y="1340768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 smtClean="0"/>
              <a:t>По предложениям Российской Федерации из проекта Указателя МТК были исключены </a:t>
            </a:r>
            <a:r>
              <a:rPr lang="ru-RU" sz="2000" dirty="0" smtClean="0">
                <a:solidFill>
                  <a:srgbClr val="C00000"/>
                </a:solidFill>
              </a:rPr>
              <a:t>24 МТК </a:t>
            </a:r>
            <a:r>
              <a:rPr lang="ru-RU" i="1" dirty="0" smtClean="0"/>
              <a:t>(продолжение)</a:t>
            </a:r>
          </a:p>
        </p:txBody>
      </p:sp>
    </p:spTree>
    <p:extLst>
      <p:ext uri="{BB962C8B-B14F-4D97-AF65-F5344CB8AC3E}">
        <p14:creationId xmlns:p14="http://schemas.microsoft.com/office/powerpoint/2010/main" val="322768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1979712" y="595978"/>
            <a:ext cx="74898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Участие в МТК по государствам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666999"/>
              </p:ext>
            </p:extLst>
          </p:nvPr>
        </p:nvGraphicFramePr>
        <p:xfrm>
          <a:off x="590872" y="1392380"/>
          <a:ext cx="8229600" cy="503708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511381"/>
                <a:gridCol w="1961227"/>
                <a:gridCol w="1872208"/>
                <a:gridCol w="884784"/>
              </a:tblGrid>
              <a:tr h="0">
                <a:tc>
                  <a:txBody>
                    <a:bodyPr/>
                    <a:lstStyle/>
                    <a:p>
                      <a:pPr marL="15240" marR="15240" algn="ctr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ru-RU" sz="1800" dirty="0">
                          <a:effectLst/>
                        </a:rPr>
                        <a:t>Государство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marL="15240" marR="15240" algn="ctr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Полноправный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marL="15240" marR="15240" algn="ctr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ru-RU" sz="1800" dirty="0">
                          <a:effectLst/>
                        </a:rPr>
                        <a:t>Наблюдатель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marL="15240" marR="15240" algn="ctr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ru-RU" sz="1800" dirty="0">
                          <a:effectLst/>
                        </a:rPr>
                        <a:t>Итого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effectLst/>
                        </a:rPr>
                        <a:t>Азербайджан</a:t>
                      </a:r>
                      <a:endParaRPr lang="ru-RU" sz="14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effectLst/>
                        </a:rPr>
                        <a:t>0 </a:t>
                      </a:r>
                      <a:endParaRPr lang="ru-RU" sz="14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en-US" sz="1800" b="0" i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solidFill>
                            <a:srgbClr val="C00000"/>
                          </a:solidFill>
                          <a:effectLst/>
                        </a:rPr>
                        <a:t>Грузия</a:t>
                      </a:r>
                      <a:endParaRPr lang="ru-RU" sz="1400" b="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solidFill>
                            <a:srgbClr val="C00000"/>
                          </a:solidFill>
                          <a:effectLst/>
                        </a:rPr>
                        <a:t>0 </a:t>
                      </a:r>
                      <a:endParaRPr lang="ru-RU" sz="1400" b="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ru-RU" sz="1400" b="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b="0" i="1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ru-RU" sz="1400" b="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Кыргызская Республика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</a:t>
                      </a:r>
                      <a:r>
                        <a:rPr lang="en-US" sz="1800" dirty="0" smtClean="0">
                          <a:effectLst/>
                        </a:rPr>
                        <a:t>7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4</a:t>
                      </a:r>
                      <a:r>
                        <a:rPr lang="en-US" sz="1800" dirty="0" smtClean="0">
                          <a:effectLst/>
                        </a:rPr>
                        <a:t>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Республика Армения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</a:t>
                      </a:r>
                      <a:r>
                        <a:rPr lang="en-US" sz="1800" dirty="0" smtClean="0">
                          <a:effectLst/>
                        </a:rPr>
                        <a:t>9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</a:t>
                      </a:r>
                      <a:r>
                        <a:rPr lang="en-US" sz="1800" dirty="0" smtClean="0">
                          <a:effectLst/>
                        </a:rPr>
                        <a:t>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Республика Беларусь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17</a:t>
                      </a:r>
                      <a:r>
                        <a:rPr lang="en-US" sz="1800" dirty="0" smtClean="0">
                          <a:effectLst/>
                        </a:rPr>
                        <a:t>0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</a:t>
                      </a:r>
                      <a:r>
                        <a:rPr lang="en-US" sz="1800" dirty="0" smtClean="0">
                          <a:effectLst/>
                        </a:rPr>
                        <a:t>08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Республика Казахстан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98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</a:t>
                      </a:r>
                      <a:r>
                        <a:rPr lang="en-US" sz="1800" dirty="0" smtClean="0">
                          <a:effectLst/>
                        </a:rPr>
                        <a:t>09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Республика Молдова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17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dirty="0">
                          <a:effectLst/>
                        </a:rPr>
                        <a:t>21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Республика Таджикистан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</a:t>
                      </a:r>
                      <a:r>
                        <a:rPr lang="en-US" sz="1800" dirty="0" smtClean="0">
                          <a:effectLst/>
                        </a:rPr>
                        <a:t>7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8</a:t>
                      </a:r>
                      <a:r>
                        <a:rPr lang="en-US" sz="1800" dirty="0" smtClean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dirty="0">
                          <a:effectLst/>
                        </a:rPr>
                        <a:t>101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Республика Узбекистан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71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5</a:t>
                      </a:r>
                      <a:r>
                        <a:rPr lang="en-US" sz="1800" dirty="0" smtClean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12</a:t>
                      </a:r>
                      <a:r>
                        <a:rPr lang="en-US" sz="1800" dirty="0" smtClean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Российская Федерация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25</a:t>
                      </a:r>
                      <a:r>
                        <a:rPr lang="en-US" sz="1800" dirty="0" smtClean="0">
                          <a:effectLst/>
                        </a:rPr>
                        <a:t>1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25</a:t>
                      </a:r>
                      <a:r>
                        <a:rPr lang="en-US" sz="1800" dirty="0" smtClean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solidFill>
                            <a:srgbClr val="C00000"/>
                          </a:solidFill>
                          <a:effectLst/>
                        </a:rPr>
                        <a:t>Туркменистан</a:t>
                      </a:r>
                      <a:endParaRPr lang="ru-RU" sz="1400" b="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solidFill>
                            <a:srgbClr val="C00000"/>
                          </a:solidFill>
                          <a:effectLst/>
                        </a:rPr>
                        <a:t>0 </a:t>
                      </a:r>
                      <a:endParaRPr lang="ru-RU" sz="1400" b="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ru-RU" sz="1400" b="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1800" b="0" i="1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ru-RU" sz="1400" b="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Украина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10</a:t>
                      </a:r>
                      <a:r>
                        <a:rPr lang="en-US" sz="1800" dirty="0" smtClean="0">
                          <a:effectLst/>
                        </a:rPr>
                        <a:t>8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</a:t>
                      </a:r>
                      <a:r>
                        <a:rPr lang="en-US" sz="1800" dirty="0" smtClean="0">
                          <a:effectLst/>
                        </a:rPr>
                        <a:t>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125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360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952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2554783" y="292646"/>
            <a:ext cx="74898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Общая информация об </a:t>
            </a: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518417"/>
              </p:ext>
            </p:extLst>
          </p:nvPr>
        </p:nvGraphicFramePr>
        <p:xfrm>
          <a:off x="395536" y="980728"/>
          <a:ext cx="8568952" cy="5468112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7272808"/>
                <a:gridCol w="129614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</a:rPr>
                        <a:t>Всего МТК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/>
                        </a:rPr>
                        <a:t>25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2000" kern="1200" dirty="0" smtClean="0">
                          <a:solidFill>
                            <a:srgbClr val="000066"/>
                          </a:solidFill>
                          <a:effectLst/>
                        </a:rPr>
                        <a:t>МТК,</a:t>
                      </a:r>
                      <a:r>
                        <a:rPr lang="ru-RU" sz="2000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  <a:t> соответствующие требованиям ПМГ 02 </a:t>
                      </a:r>
                      <a:br>
                        <a:rPr lang="ru-RU" sz="2000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</a:br>
                      <a:r>
                        <a:rPr lang="ru-RU" sz="1800" i="1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  <a:t>(общее количество участников не менее 5, </a:t>
                      </a:r>
                      <a:br>
                        <a:rPr lang="ru-RU" sz="1800" i="1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</a:br>
                      <a:r>
                        <a:rPr lang="ru-RU" sz="1800" i="1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  <a:t>не менее 3 полноправных)</a:t>
                      </a:r>
                      <a:endParaRPr lang="ru-RU" sz="1800" b="1" i="1" kern="1200" dirty="0"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effectLst/>
                        </a:rPr>
                        <a:t>64</a:t>
                      </a:r>
                      <a:endParaRPr lang="ru-RU" sz="3200" b="1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2000" kern="1200" dirty="0" smtClean="0">
                          <a:solidFill>
                            <a:srgbClr val="000066"/>
                          </a:solidFill>
                          <a:effectLst/>
                        </a:rPr>
                        <a:t>МТК, несоответствующие требованиям ПМГ 02,</a:t>
                      </a:r>
                      <a:br>
                        <a:rPr lang="ru-RU" sz="2000" kern="1200" dirty="0" smtClean="0">
                          <a:solidFill>
                            <a:srgbClr val="000066"/>
                          </a:solidFill>
                          <a:effectLst/>
                        </a:rPr>
                      </a:br>
                      <a:r>
                        <a:rPr lang="ru-RU" sz="2000" kern="1200" dirty="0" smtClean="0">
                          <a:solidFill>
                            <a:srgbClr val="000066"/>
                          </a:solidFill>
                          <a:effectLst/>
                        </a:rPr>
                        <a:t> в том числе</a:t>
                      </a:r>
                      <a:r>
                        <a:rPr lang="en-US" sz="2000" kern="1200" dirty="0" smtClean="0">
                          <a:solidFill>
                            <a:srgbClr val="000066"/>
                          </a:solidFill>
                          <a:effectLst/>
                        </a:rPr>
                        <a:t>:</a:t>
                      </a:r>
                      <a:endParaRPr lang="ru-RU" sz="2000" b="1" kern="1200" dirty="0"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187</a:t>
                      </a:r>
                      <a:endParaRPr lang="ru-RU" sz="2400" b="1" kern="1200" dirty="0">
                        <a:solidFill>
                          <a:srgbClr val="008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МТК, несоответствующие </a:t>
                      </a:r>
                      <a:r>
                        <a:rPr lang="ru-RU" sz="2000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  <a:t>требованиям ПМГ 02 </a:t>
                      </a:r>
                      <a:br>
                        <a:rPr lang="ru-RU" sz="2000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</a:br>
                      <a:r>
                        <a:rPr lang="ru-RU" sz="1800" i="1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  <a:t>(для удовлетворения требований не хватает полноправного члена)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2400" b="1" i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ru-RU" sz="2400" b="1" i="1" kern="1200" dirty="0"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1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МТК, несоответствующие </a:t>
                      </a:r>
                      <a:r>
                        <a:rPr lang="ru-RU" sz="2000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  <a:t>требованиям ПМГ 02 </a:t>
                      </a:r>
                      <a:br>
                        <a:rPr lang="ru-RU" sz="2000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</a:br>
                      <a:r>
                        <a:rPr lang="ru-RU" sz="1800" i="1" kern="1200" baseline="0" dirty="0" smtClean="0">
                          <a:solidFill>
                            <a:srgbClr val="000066"/>
                          </a:solidFill>
                          <a:effectLst/>
                        </a:rPr>
                        <a:t>(для удовлетворения требований не хватает члена-наблюдателя)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2400" b="1" i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lang="ru-RU" sz="2400" b="1" i="1" kern="1200" dirty="0"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900"/>
                        </a:spcAft>
                        <a:buFont typeface="Arial" pitchFamily="34" charset="0"/>
                        <a:buChar char="•"/>
                      </a:pPr>
                      <a:r>
                        <a:rPr lang="ru-RU" sz="2000" b="1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МТК, в работе которых общее количество участников менее 5 и менее 3 полноправных</a:t>
                      </a:r>
                      <a:endParaRPr lang="ru-RU" sz="2000" b="1" kern="1200" baseline="0" dirty="0"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2400" b="1" i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  <a:endParaRPr lang="ru-RU" sz="2400" b="1" i="1" kern="1200" dirty="0"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900"/>
                        </a:spcAft>
                        <a:buFont typeface="Arial" pitchFamily="34" charset="0"/>
                        <a:buChar char="•"/>
                      </a:pPr>
                      <a:r>
                        <a:rPr lang="ru-RU" sz="2000" b="1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МТК, предложенные на упразднение Российской Федерацией </a:t>
                      </a:r>
                      <a:r>
                        <a:rPr lang="ru-RU" sz="1800" b="1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(49-е заседание НТКС)</a:t>
                      </a:r>
                      <a:endParaRPr lang="ru-RU" sz="1800" b="1" kern="1200" baseline="0" dirty="0"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00"/>
                        </a:spcAft>
                      </a:pPr>
                      <a:r>
                        <a:rPr lang="ru-RU" sz="2400" b="1" i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endParaRPr lang="ru-RU" sz="2400" b="1" i="1" kern="1200" dirty="0"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13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3491880" y="116632"/>
            <a:ext cx="5688632" cy="98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МТК с </a:t>
            </a: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достаточным</a:t>
            </a:r>
            <a:b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участием </a:t>
            </a:r>
            <a:r>
              <a:rPr lang="ru-RU" sz="2400" b="1" dirty="0" smtClean="0">
                <a:solidFill>
                  <a:srgbClr val="008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государств- 64</a:t>
            </a:r>
            <a:endParaRPr lang="ru-RU" sz="2400" b="1" dirty="0">
              <a:solidFill>
                <a:srgbClr val="008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104747"/>
              </p:ext>
            </p:extLst>
          </p:nvPr>
        </p:nvGraphicFramePr>
        <p:xfrm>
          <a:off x="395536" y="1124744"/>
          <a:ext cx="8424937" cy="5152644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810889"/>
                <a:gridCol w="4423030"/>
                <a:gridCol w="1621778"/>
                <a:gridCol w="15692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Номер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МТК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Полноправных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Наблюдателей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Зерно и продукты его переработки и </a:t>
                      </a:r>
                      <a:r>
                        <a:rPr lang="ru-RU" sz="1400" dirty="0" err="1">
                          <a:effectLst/>
                        </a:rPr>
                        <a:t>маслосемена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Хлеб, хлебобулочные и макаронные изделия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Комбикорма, 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белково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-витаминные добавки, премиксы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Кокс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19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Электробытовые машины и приборы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22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Информационные технологии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31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Нефтяные топлива и смазочные материалы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44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Аккумуляторы и батареи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Природный и сжиженные газы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53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Основные нормы и правила по обеспечению единства измерений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70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Станки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71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Гражданская оборона, предупреждение и ликвидация  чрезвычайных ситуаций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МТК 72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Сварка и родственные процессы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МТК 73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Асбестовые и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безасбестовые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фрикционные уплотнительные, теплоизоляционные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материалы и изделия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" marR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56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3188</TotalTime>
  <Words>2892</Words>
  <Application>Microsoft Office PowerPoint</Application>
  <PresentationFormat>Экран (4:3)</PresentationFormat>
  <Paragraphs>1174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client706_10</dc:creator>
  <cp:lastModifiedBy>user</cp:lastModifiedBy>
  <cp:revision>190</cp:revision>
  <cp:lastPrinted>2015-12-01T12:14:19Z</cp:lastPrinted>
  <dcterms:created xsi:type="dcterms:W3CDTF">2014-02-24T11:42:24Z</dcterms:created>
  <dcterms:modified xsi:type="dcterms:W3CDTF">2015-12-10T12:16:43Z</dcterms:modified>
</cp:coreProperties>
</file>